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335" r:id="rId5"/>
    <p:sldId id="535" r:id="rId6"/>
    <p:sldId id="536" r:id="rId7"/>
    <p:sldId id="537" r:id="rId8"/>
    <p:sldId id="545" r:id="rId9"/>
    <p:sldId id="546" r:id="rId10"/>
    <p:sldId id="552" r:id="rId11"/>
    <p:sldId id="551" r:id="rId12"/>
    <p:sldId id="550" r:id="rId13"/>
    <p:sldId id="549" r:id="rId14"/>
    <p:sldId id="548" r:id="rId15"/>
    <p:sldId id="5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B7F"/>
    <a:srgbClr val="BFD8FA"/>
    <a:srgbClr val="DBEBDA"/>
    <a:srgbClr val="000000"/>
    <a:srgbClr val="0C499C"/>
    <a:srgbClr val="FF0000"/>
    <a:srgbClr val="DB8EE0"/>
    <a:srgbClr val="FFCB97"/>
    <a:srgbClr val="009A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342" autoAdjust="0"/>
  </p:normalViewPr>
  <p:slideViewPr>
    <p:cSldViewPr snapToGrid="0">
      <p:cViewPr varScale="1">
        <p:scale>
          <a:sx n="82" d="100"/>
          <a:sy n="82" d="100"/>
        </p:scale>
        <p:origin x="581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49F3-72C7-4B5F-BAF5-B230C7F6101F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7F5C-0449-4215-BB8F-3A9A927ABD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58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7A37-8D68-4FBD-B62A-040F2F35FB1A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EB6DD-C8BE-4520-8782-4C594166E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2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EB6DD-C8BE-4520-8782-4C594166EC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B13C5-DBE1-4BF9-95FC-AC20BD3243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3E34D36-B383-4B56-81C6-5DBA111394FC}" type="slidenum">
              <a:rPr lang="en-US" sz="1200" smtClean="0">
                <a:latin typeface="Times" pitchFamily="18" charset="0"/>
              </a:rPr>
              <a:pPr>
                <a:defRPr/>
              </a:pPr>
              <a:t>12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89425" y="334964"/>
            <a:ext cx="20256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9229" eaLnBrk="0" hangingPunct="0">
              <a:lnSpc>
                <a:spcPct val="68000"/>
              </a:lnSpc>
              <a:buClr>
                <a:srgbClr val="FFFFFF"/>
              </a:buClr>
              <a:buSzPct val="100000"/>
            </a:pPr>
            <a:r>
              <a:rPr lang="de-DE" sz="600" dirty="0">
                <a:solidFill>
                  <a:srgbClr val="000000"/>
                </a:solidFill>
                <a:latin typeface="Tele-GroteskNor" pitchFamily="2" charset="0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89425" y="506414"/>
            <a:ext cx="202565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9229" eaLnBrk="0" hangingPunct="0">
              <a:lnSpc>
                <a:spcPct val="68000"/>
              </a:lnSpc>
              <a:buClr>
                <a:srgbClr val="FFFFFF"/>
              </a:buClr>
              <a:buSzPct val="100000"/>
            </a:pPr>
            <a:fld id="{8EAFC0C5-BBF1-4DAD-BDD0-E96D4DBE7557}" type="slidenum">
              <a:rPr lang="de-DE" sz="600">
                <a:solidFill>
                  <a:srgbClr val="000000"/>
                </a:solidFill>
                <a:latin typeface="Tele-GroteskNor" pitchFamily="2" charset="0"/>
              </a:rPr>
              <a:pPr algn="r" defTabSz="449229" eaLnBrk="0" hangingPunct="0">
                <a:lnSpc>
                  <a:spcPct val="68000"/>
                </a:lnSpc>
                <a:buClr>
                  <a:srgbClr val="FFFFFF"/>
                </a:buClr>
                <a:buSzPct val="100000"/>
              </a:pPr>
              <a:t>2</a:t>
            </a:fld>
            <a:endParaRPr lang="de-DE" sz="6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89425" y="422276"/>
            <a:ext cx="202565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9229" eaLnBrk="0" hangingPunct="0">
              <a:lnSpc>
                <a:spcPct val="68000"/>
              </a:lnSpc>
              <a:buClr>
                <a:srgbClr val="FFFFFF"/>
              </a:buClr>
              <a:buSzPct val="100000"/>
            </a:pPr>
            <a:r>
              <a:rPr lang="de-DE" sz="600" dirty="0">
                <a:solidFill>
                  <a:srgbClr val="000000"/>
                </a:solidFill>
                <a:latin typeface="Tele-GroteskNor" pitchFamily="2" charset="0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6688" y="757238"/>
            <a:ext cx="6526212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2" y="4572001"/>
            <a:ext cx="5768975" cy="4237038"/>
          </a:xfrm>
          <a:noFill/>
        </p:spPr>
        <p:txBody>
          <a:bodyPr wrap="square" lIns="91483" tIns="45741" rIns="91483" bIns="45741" numCol="1" anchor="t" anchorCtr="0" compatLnSpc="1">
            <a:prstTxWarp prst="textNoShape">
              <a:avLst/>
            </a:prstTxWarp>
          </a:bodyPr>
          <a:lstStyle/>
          <a:p>
            <a:pPr marL="179375" indent="-179375" defTabSz="91274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28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3E34D36-B383-4B56-81C6-5DBA111394FC}" type="slidenum">
              <a:rPr lang="en-US" sz="1200" smtClean="0">
                <a:latin typeface="Times" pitchFamily="18" charset="0"/>
              </a:rPr>
              <a:pPr>
                <a:defRPr/>
              </a:pPr>
              <a:t>3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0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61FD1-8F87-409C-84F6-159175BAEE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2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B13C5-DBE1-4BF9-95FC-AC20BD3243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3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B13C5-DBE1-4BF9-95FC-AC20BD3243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B13C5-DBE1-4BF9-95FC-AC20BD3243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B13C5-DBE1-4BF9-95FC-AC20BD3243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B13C5-DBE1-4BF9-95FC-AC20BD3243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6E3CF6-72B6-2D41-B847-1E44788D4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42" y="3295464"/>
            <a:ext cx="2590053" cy="862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2" r="-90" b="29757"/>
          <a:stretch/>
        </p:blipFill>
        <p:spPr>
          <a:xfrm>
            <a:off x="0" y="1689067"/>
            <a:ext cx="12192000" cy="21209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40000" y="6611940"/>
            <a:ext cx="7112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2018 Microsemi,</a:t>
            </a:r>
            <a:r>
              <a:rPr lang="en-US" sz="750" kern="1200" baseline="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a wholly owned subsidiary of Microchip Technology Inc.</a:t>
            </a:r>
            <a:endParaRPr lang="en-US" sz="75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9753600" cy="10668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550" b="1">
                <a:solidFill>
                  <a:srgbClr val="0C49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9753600" cy="1371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9226551" y="658812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fld id="{AE71AD8B-CB87-4DB0-8C69-27A90145503C}" type="slidenum">
              <a:rPr lang="en-US" sz="675" smtClean="0">
                <a:latin typeface="+mn-lt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675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 userDrawn="1"/>
        </p:nvSpPr>
        <p:spPr bwMode="auto">
          <a:xfrm rot="10800000">
            <a:off x="0" y="1066801"/>
            <a:ext cx="12192000" cy="533400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949326"/>
            <a:ext cx="12192000" cy="228600"/>
          </a:xfrm>
          <a:prstGeom prst="rect">
            <a:avLst/>
          </a:prstGeom>
          <a:solidFill>
            <a:srgbClr val="1A212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A113C4B-BE12-9443-B558-5BD2317103AF}"/>
              </a:ext>
            </a:extLst>
          </p:cNvPr>
          <p:cNvSpPr/>
          <p:nvPr userDrawn="1"/>
        </p:nvSpPr>
        <p:spPr bwMode="auto">
          <a:xfrm>
            <a:off x="8689178" y="3190994"/>
            <a:ext cx="3502823" cy="740867"/>
          </a:xfrm>
          <a:custGeom>
            <a:avLst/>
            <a:gdLst>
              <a:gd name="connsiteX0" fmla="*/ 258403 w 3352800"/>
              <a:gd name="connsiteY0" fmla="*/ 0 h 685800"/>
              <a:gd name="connsiteX1" fmla="*/ 3352800 w 3352800"/>
              <a:gd name="connsiteY1" fmla="*/ 0 h 685800"/>
              <a:gd name="connsiteX2" fmla="*/ 3352800 w 3352800"/>
              <a:gd name="connsiteY2" fmla="*/ 0 h 685800"/>
              <a:gd name="connsiteX3" fmla="*/ 3352800 w 3352800"/>
              <a:gd name="connsiteY3" fmla="*/ 427397 h 685800"/>
              <a:gd name="connsiteX4" fmla="*/ 3094397 w 3352800"/>
              <a:gd name="connsiteY4" fmla="*/ 685800 h 685800"/>
              <a:gd name="connsiteX5" fmla="*/ 0 w 3352800"/>
              <a:gd name="connsiteY5" fmla="*/ 685800 h 685800"/>
              <a:gd name="connsiteX6" fmla="*/ 0 w 3352800"/>
              <a:gd name="connsiteY6" fmla="*/ 685800 h 685800"/>
              <a:gd name="connsiteX7" fmla="*/ 0 w 3352800"/>
              <a:gd name="connsiteY7" fmla="*/ 258403 h 685800"/>
              <a:gd name="connsiteX8" fmla="*/ 258403 w 3352800"/>
              <a:gd name="connsiteY8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685800">
                <a:moveTo>
                  <a:pt x="258403" y="0"/>
                </a:moveTo>
                <a:lnTo>
                  <a:pt x="3352800" y="0"/>
                </a:lnTo>
                <a:lnTo>
                  <a:pt x="3352800" y="0"/>
                </a:lnTo>
                <a:lnTo>
                  <a:pt x="3352800" y="427397"/>
                </a:lnTo>
                <a:cubicBezTo>
                  <a:pt x="3352800" y="570109"/>
                  <a:pt x="3237109" y="685800"/>
                  <a:pt x="3094397" y="685800"/>
                </a:cubicBezTo>
                <a:lnTo>
                  <a:pt x="0" y="685800"/>
                </a:lnTo>
                <a:lnTo>
                  <a:pt x="0" y="685800"/>
                </a:lnTo>
                <a:lnTo>
                  <a:pt x="0" y="258403"/>
                </a:lnTo>
                <a:cubicBezTo>
                  <a:pt x="0" y="115691"/>
                  <a:pt x="115691" y="0"/>
                  <a:pt x="2584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/>
              <a:t>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FBE4B-5F12-E64E-A172-C173196EA8BD}"/>
              </a:ext>
            </a:extLst>
          </p:cNvPr>
          <p:cNvSpPr/>
          <p:nvPr userDrawn="1"/>
        </p:nvSpPr>
        <p:spPr>
          <a:xfrm>
            <a:off x="12028098" y="3528204"/>
            <a:ext cx="163903" cy="405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20" y="3290756"/>
            <a:ext cx="2670629" cy="8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2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E6AC-1D8E-44E0-B5C8-282D0E112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8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5467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82667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2E4A-8EBD-454B-85F7-74739B2F9AD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9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0704"/>
            <a:ext cx="9407173" cy="8318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lang="en-US" noProof="0" dirty="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49" y="1261532"/>
            <a:ext cx="11260667" cy="5215471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defRPr/>
            </a:lvl1pPr>
            <a:lvl2pPr marL="342900" indent="-173831">
              <a:lnSpc>
                <a:spcPct val="100000"/>
              </a:lnSpc>
              <a:spcBef>
                <a:spcPts val="450"/>
              </a:spcBef>
              <a:defRPr/>
            </a:lvl2pPr>
            <a:lvl3pPr>
              <a:lnSpc>
                <a:spcPct val="100000"/>
              </a:lnSpc>
              <a:spcBef>
                <a:spcPts val="450"/>
              </a:spcBef>
              <a:defRPr/>
            </a:lvl3pPr>
            <a:lvl4pPr>
              <a:lnSpc>
                <a:spcPct val="100000"/>
              </a:lnSpc>
              <a:spcBef>
                <a:spcPts val="450"/>
              </a:spcBef>
              <a:defRPr/>
            </a:lvl4pPr>
            <a:lvl5pPr>
              <a:lnSpc>
                <a:spcPct val="100000"/>
              </a:lnSpc>
              <a:spcBef>
                <a:spcPts val="4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540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5334000"/>
          </a:xfrm>
        </p:spPr>
        <p:txBody>
          <a:bodyPr/>
          <a:lstStyle>
            <a:lvl1pPr marL="215504" indent="-215504">
              <a:spcBef>
                <a:spcPts val="450"/>
              </a:spcBef>
              <a:defRPr/>
            </a:lvl1pPr>
            <a:lvl2pPr marL="428625" indent="-211931">
              <a:spcBef>
                <a:spcPts val="450"/>
              </a:spcBef>
              <a:defRPr/>
            </a:lvl2pPr>
            <a:lvl3pPr marL="645319" indent="-216694">
              <a:spcBef>
                <a:spcPts val="450"/>
              </a:spcBef>
              <a:defRPr/>
            </a:lvl3pPr>
            <a:lvl4pPr marL="857250" indent="-211931">
              <a:spcBef>
                <a:spcPts val="450"/>
              </a:spcBef>
              <a:defRPr/>
            </a:lvl4pPr>
            <a:lvl5pPr marL="1073944" indent="-216694">
              <a:spcBef>
                <a:spcPts val="4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C800-A33C-4C54-B839-3D1A1D26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2D56-565F-4D41-AC3B-03FBFD98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5334000"/>
          </a:xfrm>
        </p:spPr>
        <p:txBody>
          <a:bodyPr/>
          <a:lstStyle>
            <a:lvl1pPr marL="298847" indent="-298847">
              <a:spcBef>
                <a:spcPts val="450"/>
              </a:spcBef>
              <a:buFont typeface="+mj-lt"/>
              <a:buAutoNum type="arabicPeriod"/>
              <a:defRPr/>
            </a:lvl1pPr>
            <a:lvl2pPr marL="554831" indent="-255985">
              <a:spcBef>
                <a:spcPts val="450"/>
              </a:spcBef>
              <a:buFont typeface="+mj-lt"/>
              <a:buAutoNum type="alphaUcPeriod"/>
              <a:defRPr/>
            </a:lvl2pPr>
            <a:lvl3pPr marL="772716" indent="-217885">
              <a:spcBef>
                <a:spcPts val="450"/>
              </a:spcBef>
              <a:buFont typeface="+mj-lt"/>
              <a:buAutoNum type="romanUcPeriod"/>
              <a:defRPr/>
            </a:lvl3pPr>
            <a:lvl4pPr marL="1028700" indent="-255985">
              <a:spcBef>
                <a:spcPts val="450"/>
              </a:spcBef>
              <a:buFont typeface="+mj-lt"/>
              <a:buAutoNum type="alphaLcParenR"/>
              <a:defRPr/>
            </a:lvl4pPr>
            <a:lvl5pPr marL="1203722" indent="-175022">
              <a:spcBef>
                <a:spcPts val="450"/>
              </a:spcBef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6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Freeform 6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429000"/>
            <a:ext cx="11480800" cy="9144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1200" y="4648200"/>
            <a:ext cx="8636000" cy="1371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1" name="Freeform 10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5318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143000"/>
            <a:ext cx="5689600" cy="5334000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510FF5-C089-497A-A684-2177D9A91EE8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6197600" y="1143000"/>
            <a:ext cx="5689600" cy="5334000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7CCF20-576D-43C1-9016-99914076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2"/>
            <a:ext cx="11582400" cy="2364971"/>
          </a:xfrm>
        </p:spPr>
        <p:txBody>
          <a:bodyPr/>
          <a:lstStyle>
            <a:lvl1pPr marL="215504" indent="-215504">
              <a:spcBef>
                <a:spcPts val="450"/>
              </a:spcBef>
              <a:defRPr/>
            </a:lvl1pPr>
            <a:lvl2pPr marL="428625" indent="-211931">
              <a:spcBef>
                <a:spcPts val="450"/>
              </a:spcBef>
              <a:defRPr/>
            </a:lvl2pPr>
            <a:lvl3pPr marL="645319" indent="-216694">
              <a:spcBef>
                <a:spcPts val="450"/>
              </a:spcBef>
              <a:defRPr/>
            </a:lvl3pPr>
            <a:lvl4pPr marL="857250" indent="-211931">
              <a:spcBef>
                <a:spcPts val="450"/>
              </a:spcBef>
              <a:defRPr/>
            </a:lvl4pPr>
            <a:lvl5pPr marL="1073944" indent="-216694">
              <a:spcBef>
                <a:spcPts val="4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A6A24D-6765-4899-B148-D8462336F1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736572"/>
            <a:ext cx="11582400" cy="2740429"/>
          </a:xfrm>
        </p:spPr>
        <p:txBody>
          <a:bodyPr/>
          <a:lstStyle>
            <a:lvl1pPr marL="215504" indent="-215504">
              <a:spcBef>
                <a:spcPts val="450"/>
              </a:spcBef>
              <a:defRPr/>
            </a:lvl1pPr>
            <a:lvl2pPr marL="428625" indent="-211931">
              <a:spcBef>
                <a:spcPts val="450"/>
              </a:spcBef>
              <a:defRPr/>
            </a:lvl2pPr>
            <a:lvl3pPr marL="645319" indent="-216694">
              <a:spcBef>
                <a:spcPts val="450"/>
              </a:spcBef>
              <a:defRPr/>
            </a:lvl3pPr>
            <a:lvl4pPr marL="857250" indent="-211931">
              <a:spcBef>
                <a:spcPts val="450"/>
              </a:spcBef>
              <a:defRPr/>
            </a:lvl4pPr>
            <a:lvl5pPr marL="1073944" indent="-216694">
              <a:spcBef>
                <a:spcPts val="4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40019A-639C-4F2D-99A7-74B891ED5463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304800" y="1143000"/>
            <a:ext cx="5689600" cy="2514600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EFE217-35E6-4D78-9D3D-F721667BA6C5}"/>
              </a:ext>
            </a:extLst>
          </p:cNvPr>
          <p:cNvSpPr>
            <a:spLocks noGrp="1"/>
          </p:cNvSpPr>
          <p:nvPr>
            <p:ph sz="half" idx="14"/>
          </p:nvPr>
        </p:nvSpPr>
        <p:spPr bwMode="auto">
          <a:xfrm>
            <a:off x="304800" y="3733800"/>
            <a:ext cx="5689600" cy="2743200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175B63-E75B-4152-B3B6-3234BB8CB1D9}"/>
              </a:ext>
            </a:extLst>
          </p:cNvPr>
          <p:cNvSpPr>
            <a:spLocks noGrp="1"/>
          </p:cNvSpPr>
          <p:nvPr>
            <p:ph sz="half" idx="15"/>
          </p:nvPr>
        </p:nvSpPr>
        <p:spPr bwMode="auto">
          <a:xfrm>
            <a:off x="6197600" y="1143000"/>
            <a:ext cx="5689600" cy="2514600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A9C01E-E620-4E49-9794-98F5D6E74710}"/>
              </a:ext>
            </a:extLst>
          </p:cNvPr>
          <p:cNvSpPr>
            <a:spLocks noGrp="1"/>
          </p:cNvSpPr>
          <p:nvPr>
            <p:ph sz="half" idx="16"/>
          </p:nvPr>
        </p:nvSpPr>
        <p:spPr bwMode="auto">
          <a:xfrm>
            <a:off x="6197600" y="3733800"/>
            <a:ext cx="5689600" cy="2743200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3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35" y="1143000"/>
            <a:ext cx="5691717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143000"/>
            <a:ext cx="5693833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D8900F-769B-473B-993D-20207FEE3369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304801" y="1828800"/>
            <a:ext cx="5695951" cy="4648200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58F162-DDB5-4B66-A5BA-F45C6C2BB09B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6197602" y="1832638"/>
            <a:ext cx="5689599" cy="4644362"/>
          </a:xfrm>
        </p:spPr>
        <p:txBody>
          <a:bodyPr>
            <a:normAutofit/>
          </a:bodyPr>
          <a:lstStyle>
            <a:lvl1pPr>
              <a:defRPr sz="1800"/>
            </a:lvl1pPr>
            <a:lvl2pPr marL="429816" indent="-217885">
              <a:defRPr sz="1500"/>
            </a:lvl2pPr>
            <a:lvl3pPr marL="641747" indent="-211931">
              <a:defRPr sz="1350"/>
            </a:lvl3pPr>
            <a:lvl4pPr marL="860822" indent="-219075">
              <a:defRPr sz="1200"/>
            </a:lvl4pPr>
            <a:lvl5pPr marL="1072754" indent="-211931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0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8D6C-2437-4540-9D34-EAB69C393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0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>
            <a:off x="304800" y="914400"/>
            <a:ext cx="11887200" cy="119063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1158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1158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967913" y="658812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fld id="{AE71AD8B-CB87-4DB0-8C69-27A90145503C}" type="slidenum">
              <a:rPr lang="en-US" sz="675" smtClean="0">
                <a:latin typeface="+mn-lt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675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179233" y="6576830"/>
            <a:ext cx="370796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</a:t>
            </a:r>
            <a:r>
              <a:rPr lang="en-US" sz="75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2018 Microsemi</a:t>
            </a:r>
            <a:endParaRPr lang="en-US" sz="75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7" y="6554648"/>
            <a:ext cx="2958271" cy="2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8" r:id="rId2"/>
    <p:sldLayoutId id="2147483744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400" b="1" kern="1200" dirty="0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9pPr>
    </p:titleStyle>
    <p:bodyStyle>
      <a:lvl1pPr marL="215504" indent="-215504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10000"/>
        <a:buFont typeface="Wingdings" charset="0"/>
        <a:buChar char="§"/>
        <a:defRPr lang="en-US" sz="1800" kern="12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384572" indent="-2095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SzPct val="110000"/>
        <a:buFont typeface="Lucida Grande" charset="0"/>
        <a:buChar char="•"/>
        <a:defRPr lang="en-US" sz="1500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2pPr>
      <a:lvl3pPr marL="514350" indent="-169069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–"/>
        <a:defRPr lang="en-US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3pPr>
      <a:lvl4pPr marL="683419" indent="-169069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–"/>
        <a:defRPr lang="en-US" sz="1200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4pPr>
      <a:lvl5pPr marL="814388" indent="-169069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–"/>
        <a:defRPr lang="en-US" sz="1200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447" y="4573490"/>
            <a:ext cx="7315200" cy="800100"/>
          </a:xfrm>
        </p:spPr>
        <p:txBody>
          <a:bodyPr/>
          <a:lstStyle/>
          <a:p>
            <a:r>
              <a:rPr lang="en-US" dirty="0"/>
              <a:t>PRTC Class B - A New PRTC Option for Evolving Time Services Needs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9911" y="5627591"/>
            <a:ext cx="7315200" cy="774700"/>
          </a:xfrm>
        </p:spPr>
        <p:txBody>
          <a:bodyPr/>
          <a:lstStyle/>
          <a:p>
            <a:r>
              <a:rPr lang="en-US" sz="1800" b="1" dirty="0"/>
              <a:t>ITSF George Zampetti 2018</a:t>
            </a:r>
          </a:p>
        </p:txBody>
      </p:sp>
      <p:sp>
        <p:nvSpPr>
          <p:cNvPr id="3" name="AutoShape 2" descr="Image result for confidential"/>
          <p:cNvSpPr>
            <a:spLocks noChangeAspect="1" noChangeArrowheads="1"/>
          </p:cNvSpPr>
          <p:nvPr/>
        </p:nvSpPr>
        <p:spPr bwMode="auto">
          <a:xfrm>
            <a:off x="1679575" y="7489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AutoShape 4" descr="Image result for confidential"/>
          <p:cNvSpPr>
            <a:spLocks noChangeAspect="1" noChangeArrowheads="1"/>
          </p:cNvSpPr>
          <p:nvPr/>
        </p:nvSpPr>
        <p:spPr bwMode="auto">
          <a:xfrm>
            <a:off x="1831975" y="86320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4116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752600" y="241877"/>
            <a:ext cx="8915400" cy="685800"/>
          </a:xfrm>
        </p:spPr>
        <p:txBody>
          <a:bodyPr/>
          <a:lstStyle/>
          <a:p>
            <a:pPr algn="ctr"/>
            <a:r>
              <a:rPr lang="en-US" dirty="0"/>
              <a:t>L1-L2 Receiver Temperature Sensitivity</a:t>
            </a:r>
            <a:endParaRPr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589315" y="2429459"/>
            <a:ext cx="2202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/>
              <a:t>Small  correlation with temperature (less than 2ns peak on plot)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Infrequent transients on input readily filtered by clock algorithm.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No evidence of diurnal ionospheric contribution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F15E4-AF52-4FF9-965B-04462173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968" y="1466520"/>
            <a:ext cx="6746032" cy="2377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D8974-7C01-468A-8752-5B9B3D4B4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68" y="3844213"/>
            <a:ext cx="6746032" cy="27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674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752600" y="241877"/>
            <a:ext cx="8915400" cy="685800"/>
          </a:xfrm>
        </p:spPr>
        <p:txBody>
          <a:bodyPr/>
          <a:lstStyle/>
          <a:p>
            <a:pPr algn="ctr"/>
            <a:r>
              <a:rPr lang="en-US" dirty="0"/>
              <a:t>PRTC-B TP4100 Multi-Band 18 Day Baseline Test</a:t>
            </a:r>
            <a:endParaRPr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598646" y="1673679"/>
            <a:ext cx="22020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/>
              <a:t>Time Error Plot scaled to 40ns clearly showing achieved performance margin.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Infrequent transients on input readily filtered by clock algorithm.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No evidence of diurnal ionospheric contribution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TDEV stability peaks at nominally 1ns 5x better than specification.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10167-12FE-4545-A410-14FA90CF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14" y="1184988"/>
            <a:ext cx="6734887" cy="2659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8DB0B-E3CD-4DD0-AF1D-3F822BE0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14" y="3666930"/>
            <a:ext cx="6734887" cy="27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5209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4704" y="157165"/>
            <a:ext cx="6629400" cy="685800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411AA-E7FF-4A00-AAF3-322FF9F14C38}"/>
              </a:ext>
            </a:extLst>
          </p:cNvPr>
          <p:cNvSpPr txBox="1"/>
          <p:nvPr/>
        </p:nvSpPr>
        <p:spPr>
          <a:xfrm>
            <a:off x="2531706" y="1483567"/>
            <a:ext cx="6885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PRTC-B supports a significant improvement in the time service budget (40ns as compared to 100ns).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PRTC-B multiband receivers are fundamentally robust to space weather.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Trends in GNSS applications requiring multiband technology for a wide range of applications in precise PNT can be leveraged for timing.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PRTC-B systems are now available for operator evaluation.</a:t>
            </a:r>
          </a:p>
        </p:txBody>
      </p:sp>
    </p:spTree>
    <p:extLst>
      <p:ext uri="{BB962C8B-B14F-4D97-AF65-F5344CB8AC3E}">
        <p14:creationId xmlns:p14="http://schemas.microsoft.com/office/powerpoint/2010/main" val="79289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63"/>
          <p:cNvSpPr>
            <a:spLocks noChangeArrowheads="1"/>
          </p:cNvSpPr>
          <p:nvPr/>
        </p:nvSpPr>
        <p:spPr bwMode="auto">
          <a:xfrm>
            <a:off x="2817234" y="1938684"/>
            <a:ext cx="4239786" cy="267816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" name="Rectangle 59"/>
          <p:cNvSpPr>
            <a:spLocks noChangeArrowheads="1"/>
          </p:cNvSpPr>
          <p:nvPr/>
        </p:nvSpPr>
        <p:spPr bwMode="auto">
          <a:xfrm>
            <a:off x="2813926" y="2294536"/>
            <a:ext cx="6522434" cy="338779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7" name="Rectangle 60"/>
          <p:cNvSpPr>
            <a:spLocks noChangeArrowheads="1"/>
          </p:cNvSpPr>
          <p:nvPr/>
        </p:nvSpPr>
        <p:spPr bwMode="auto">
          <a:xfrm>
            <a:off x="2817237" y="4382120"/>
            <a:ext cx="6518819" cy="145951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" name="Rectangle 61"/>
          <p:cNvSpPr>
            <a:spLocks noChangeArrowheads="1"/>
          </p:cNvSpPr>
          <p:nvPr/>
        </p:nvSpPr>
        <p:spPr bwMode="auto">
          <a:xfrm>
            <a:off x="2822462" y="3910830"/>
            <a:ext cx="6513593" cy="387922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5" name="Rectangle 59"/>
          <p:cNvSpPr>
            <a:spLocks noChangeArrowheads="1"/>
          </p:cNvSpPr>
          <p:nvPr/>
        </p:nvSpPr>
        <p:spPr bwMode="auto">
          <a:xfrm>
            <a:off x="2813159" y="2732803"/>
            <a:ext cx="6522434" cy="1064695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9" name="Rectangle 60"/>
          <p:cNvSpPr>
            <a:spLocks noChangeArrowheads="1"/>
          </p:cNvSpPr>
          <p:nvPr/>
        </p:nvSpPr>
        <p:spPr bwMode="auto">
          <a:xfrm>
            <a:off x="2910104" y="4930421"/>
            <a:ext cx="4114917" cy="198626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4" name="Rectangle 60"/>
          <p:cNvSpPr>
            <a:spLocks noChangeArrowheads="1"/>
          </p:cNvSpPr>
          <p:nvPr/>
        </p:nvSpPr>
        <p:spPr bwMode="auto">
          <a:xfrm>
            <a:off x="5059292" y="5192080"/>
            <a:ext cx="1965728" cy="189414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1" name="Rectangle 60"/>
          <p:cNvSpPr>
            <a:spLocks noChangeArrowheads="1"/>
          </p:cNvSpPr>
          <p:nvPr/>
        </p:nvSpPr>
        <p:spPr bwMode="auto">
          <a:xfrm>
            <a:off x="5050265" y="5449257"/>
            <a:ext cx="1975948" cy="184666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5" name="Rectangle 60"/>
          <p:cNvSpPr>
            <a:spLocks noChangeArrowheads="1"/>
          </p:cNvSpPr>
          <p:nvPr/>
        </p:nvSpPr>
        <p:spPr bwMode="auto">
          <a:xfrm>
            <a:off x="2915331" y="5439732"/>
            <a:ext cx="1910992" cy="194191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6" name="Rectangle 60"/>
          <p:cNvSpPr>
            <a:spLocks noChangeArrowheads="1"/>
          </p:cNvSpPr>
          <p:nvPr/>
        </p:nvSpPr>
        <p:spPr bwMode="auto">
          <a:xfrm>
            <a:off x="2911575" y="5192082"/>
            <a:ext cx="1914749" cy="223509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1" name="Rectangle 58"/>
          <p:cNvSpPr>
            <a:spLocks noChangeArrowheads="1"/>
          </p:cNvSpPr>
          <p:nvPr/>
        </p:nvSpPr>
        <p:spPr bwMode="auto">
          <a:xfrm>
            <a:off x="2806371" y="1566663"/>
            <a:ext cx="6529223" cy="295011"/>
          </a:xfrm>
          <a:prstGeom prst="rect">
            <a:avLst/>
          </a:prstGeom>
          <a:solidFill>
            <a:srgbClr val="D0F0FC"/>
          </a:solidFill>
          <a:ln w="9525">
            <a:noFill/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endParaRPr lang="fr-FR" altLang="fr-FR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8" name="Rechteck 277"/>
          <p:cNvSpPr/>
          <p:nvPr/>
        </p:nvSpPr>
        <p:spPr>
          <a:xfrm>
            <a:off x="5956698" y="1622578"/>
            <a:ext cx="105371" cy="153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 err="1">
              <a:solidFill>
                <a:schemeClr val="tx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4" y="-35768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194" y="-35768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2667001" y="857253"/>
            <a:ext cx="119063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de-DE" sz="600" dirty="0">
              <a:solidFill>
                <a:srgbClr val="FFFFFF"/>
              </a:solidFill>
              <a:sym typeface="Tele-GroteskNor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301594" y="2130105"/>
            <a:ext cx="54592" cy="196208"/>
          </a:xfrm>
          <a:prstGeom prst="rect">
            <a:avLst/>
          </a:prstGeom>
          <a:noFill/>
        </p:spPr>
        <p:txBody>
          <a:bodyPr wrap="none" lIns="27000" tIns="0" rIns="27000" bIns="0" rtlCol="0">
            <a:spAutoFit/>
          </a:bodyPr>
          <a:lstStyle/>
          <a:p>
            <a:pPr marL="202500" indent="-202500">
              <a:spcAft>
                <a:spcPts val="338"/>
              </a:spcAft>
              <a:buClr>
                <a:schemeClr val="tx2"/>
              </a:buClr>
            </a:pPr>
            <a:endParaRPr lang="en-US" sz="1275" dirty="0"/>
          </a:p>
        </p:txBody>
      </p:sp>
      <p:sp>
        <p:nvSpPr>
          <p:cNvPr id="147" name="Text Box 13"/>
          <p:cNvSpPr txBox="1">
            <a:spLocks noChangeArrowheads="1"/>
          </p:cNvSpPr>
          <p:nvPr/>
        </p:nvSpPr>
        <p:spPr bwMode="auto">
          <a:xfrm>
            <a:off x="2822461" y="1975864"/>
            <a:ext cx="41680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900" dirty="0"/>
              <a:t>Basics</a:t>
            </a:r>
          </a:p>
        </p:txBody>
      </p:sp>
      <p:sp>
        <p:nvSpPr>
          <p:cNvPr id="148" name="Text Box 14"/>
          <p:cNvSpPr txBox="1">
            <a:spLocks noChangeArrowheads="1"/>
          </p:cNvSpPr>
          <p:nvPr/>
        </p:nvSpPr>
        <p:spPr bwMode="auto">
          <a:xfrm>
            <a:off x="2855641" y="2873791"/>
            <a:ext cx="4280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900" dirty="0"/>
              <a:t>Clocks</a:t>
            </a:r>
          </a:p>
        </p:txBody>
      </p:sp>
      <p:sp>
        <p:nvSpPr>
          <p:cNvPr id="151" name="Rectangle 71"/>
          <p:cNvSpPr>
            <a:spLocks noChangeArrowheads="1"/>
          </p:cNvSpPr>
          <p:nvPr/>
        </p:nvSpPr>
        <p:spPr bwMode="auto">
          <a:xfrm>
            <a:off x="3869490" y="1375818"/>
            <a:ext cx="2070185" cy="323755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fr-FR" sz="2400"/>
          </a:p>
        </p:txBody>
      </p:sp>
      <p:sp>
        <p:nvSpPr>
          <p:cNvPr id="152" name="Text Box 19"/>
          <p:cNvSpPr txBox="1">
            <a:spLocks noChangeArrowheads="1"/>
          </p:cNvSpPr>
          <p:nvPr/>
        </p:nvSpPr>
        <p:spPr bwMode="auto">
          <a:xfrm>
            <a:off x="3970644" y="1282345"/>
            <a:ext cx="1821431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Solutions for frequency:  G.826x</a:t>
            </a:r>
          </a:p>
        </p:txBody>
      </p:sp>
      <p:sp>
        <p:nvSpPr>
          <p:cNvPr id="153" name="Rectangle 73"/>
          <p:cNvSpPr>
            <a:spLocks noChangeArrowheads="1"/>
          </p:cNvSpPr>
          <p:nvPr/>
        </p:nvSpPr>
        <p:spPr bwMode="auto">
          <a:xfrm>
            <a:off x="6062070" y="1375818"/>
            <a:ext cx="3328298" cy="332398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•"/>
              <a:defRPr/>
            </a:pPr>
            <a:endParaRPr lang="fr-FR" altLang="fr-FR" sz="2400" dirty="0"/>
          </a:p>
        </p:txBody>
      </p:sp>
      <p:sp>
        <p:nvSpPr>
          <p:cNvPr id="154" name="Text Box 21"/>
          <p:cNvSpPr txBox="1">
            <a:spLocks noChangeArrowheads="1"/>
          </p:cNvSpPr>
          <p:nvPr/>
        </p:nvSpPr>
        <p:spPr bwMode="auto">
          <a:xfrm>
            <a:off x="6770793" y="1288179"/>
            <a:ext cx="1971816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Solutions for Time/Phase:   G.827x</a:t>
            </a:r>
          </a:p>
        </p:txBody>
      </p:sp>
      <p:sp>
        <p:nvSpPr>
          <p:cNvPr id="155" name="Rectangle 76"/>
          <p:cNvSpPr>
            <a:spLocks noChangeArrowheads="1"/>
          </p:cNvSpPr>
          <p:nvPr/>
        </p:nvSpPr>
        <p:spPr bwMode="auto">
          <a:xfrm>
            <a:off x="4033480" y="2380256"/>
            <a:ext cx="584951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G.8261.1</a:t>
            </a:r>
          </a:p>
        </p:txBody>
      </p:sp>
      <p:sp>
        <p:nvSpPr>
          <p:cNvPr id="157" name="Text Box 25"/>
          <p:cNvSpPr txBox="1">
            <a:spLocks noChangeArrowheads="1"/>
          </p:cNvSpPr>
          <p:nvPr/>
        </p:nvSpPr>
        <p:spPr bwMode="auto">
          <a:xfrm>
            <a:off x="2813927" y="2261399"/>
            <a:ext cx="9108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900" dirty="0"/>
              <a:t>Network </a:t>
            </a:r>
            <a:br>
              <a:rPr lang="en-GB" altLang="fr-FR" sz="900" dirty="0"/>
            </a:br>
            <a:r>
              <a:rPr lang="en-GB" altLang="fr-FR" sz="900" dirty="0"/>
              <a:t>requirements</a:t>
            </a:r>
          </a:p>
        </p:txBody>
      </p:sp>
      <p:sp>
        <p:nvSpPr>
          <p:cNvPr id="158" name="Rectangle 79"/>
          <p:cNvSpPr>
            <a:spLocks noChangeArrowheads="1"/>
          </p:cNvSpPr>
          <p:nvPr/>
        </p:nvSpPr>
        <p:spPr bwMode="auto">
          <a:xfrm>
            <a:off x="5316083" y="2299163"/>
            <a:ext cx="378845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SyncE</a:t>
            </a:r>
          </a:p>
        </p:txBody>
      </p:sp>
      <p:sp>
        <p:nvSpPr>
          <p:cNvPr id="160" name="Rectangle 83"/>
          <p:cNvSpPr>
            <a:spLocks noChangeArrowheads="1"/>
          </p:cNvSpPr>
          <p:nvPr/>
        </p:nvSpPr>
        <p:spPr bwMode="auto">
          <a:xfrm>
            <a:off x="6608776" y="2748304"/>
            <a:ext cx="448245" cy="115416"/>
          </a:xfrm>
          <a:prstGeom prst="rect">
            <a:avLst/>
          </a:prstGeom>
          <a:solidFill>
            <a:srgbClr val="7DF42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G.8273</a:t>
            </a:r>
          </a:p>
        </p:txBody>
      </p:sp>
      <p:sp>
        <p:nvSpPr>
          <p:cNvPr id="162" name="Rectangle 85"/>
          <p:cNvSpPr>
            <a:spLocks noChangeArrowheads="1"/>
          </p:cNvSpPr>
          <p:nvPr/>
        </p:nvSpPr>
        <p:spPr bwMode="auto">
          <a:xfrm>
            <a:off x="5044320" y="3206211"/>
            <a:ext cx="770454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750" dirty="0"/>
              <a:t> G.8262   EEC</a:t>
            </a:r>
          </a:p>
        </p:txBody>
      </p:sp>
      <p:cxnSp>
        <p:nvCxnSpPr>
          <p:cNvPr id="166" name="AutoShape 43"/>
          <p:cNvCxnSpPr>
            <a:cxnSpLocks noChangeShapeType="1"/>
            <a:endCxn id="160" idx="1"/>
          </p:cNvCxnSpPr>
          <p:nvPr/>
        </p:nvCxnSpPr>
        <p:spPr bwMode="auto">
          <a:xfrm rot="16200000" flipH="1">
            <a:off x="6220870" y="2418106"/>
            <a:ext cx="679879" cy="9593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9" name="AutoShape 48"/>
          <p:cNvCxnSpPr>
            <a:cxnSpLocks noChangeShapeType="1"/>
            <a:endCxn id="158" idx="0"/>
          </p:cNvCxnSpPr>
          <p:nvPr/>
        </p:nvCxnSpPr>
        <p:spPr bwMode="auto">
          <a:xfrm>
            <a:off x="4797963" y="1958595"/>
            <a:ext cx="707542" cy="34056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triangle"/>
            <a:tailEnd type="none" w="med" len="med"/>
          </a:ln>
          <a:effectLst/>
        </p:spPr>
      </p:cxnSp>
      <p:sp>
        <p:nvSpPr>
          <p:cNvPr id="170" name="Rectangle 95"/>
          <p:cNvSpPr>
            <a:spLocks noChangeArrowheads="1"/>
          </p:cNvSpPr>
          <p:nvPr/>
        </p:nvSpPr>
        <p:spPr bwMode="auto">
          <a:xfrm>
            <a:off x="8352067" y="2424831"/>
            <a:ext cx="984295" cy="115416"/>
          </a:xfrm>
          <a:prstGeom prst="rect">
            <a:avLst/>
          </a:prstGeom>
          <a:solidFill>
            <a:srgbClr val="7DF42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G.8271.2 (lev.4)</a:t>
            </a:r>
          </a:p>
        </p:txBody>
      </p:sp>
      <p:sp>
        <p:nvSpPr>
          <p:cNvPr id="171" name="Text Box 55"/>
          <p:cNvSpPr txBox="1">
            <a:spLocks noChangeArrowheads="1"/>
          </p:cNvSpPr>
          <p:nvPr/>
        </p:nvSpPr>
        <p:spPr bwMode="auto">
          <a:xfrm>
            <a:off x="2817237" y="1544153"/>
            <a:ext cx="7021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825" dirty="0"/>
              <a:t>Definitions /</a:t>
            </a:r>
            <a:br>
              <a:rPr lang="en-GB" altLang="fr-FR" sz="825" dirty="0"/>
            </a:br>
            <a:r>
              <a:rPr lang="en-GB" altLang="fr-FR" sz="825" dirty="0"/>
              <a:t>terminology</a:t>
            </a:r>
          </a:p>
        </p:txBody>
      </p:sp>
      <p:cxnSp>
        <p:nvCxnSpPr>
          <p:cNvPr id="173" name="AutoShape 58"/>
          <p:cNvCxnSpPr>
            <a:cxnSpLocks noChangeShapeType="1"/>
            <a:stCxn id="172" idx="3"/>
            <a:endCxn id="249" idx="0"/>
          </p:cNvCxnSpPr>
          <p:nvPr/>
        </p:nvCxnSpPr>
        <p:spPr bwMode="auto">
          <a:xfrm>
            <a:off x="6545738" y="1680286"/>
            <a:ext cx="69367" cy="31884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" name="Connecteur en angle 57"/>
          <p:cNvCxnSpPr>
            <a:stCxn id="137" idx="2"/>
            <a:endCxn id="155" idx="1"/>
          </p:cNvCxnSpPr>
          <p:nvPr/>
        </p:nvCxnSpPr>
        <p:spPr bwMode="auto">
          <a:xfrm rot="16200000" flipH="1">
            <a:off x="3818604" y="2223090"/>
            <a:ext cx="347598" cy="82151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6" name="Connecteur en angle 75"/>
          <p:cNvCxnSpPr>
            <a:stCxn id="172" idx="1"/>
            <a:endCxn id="248" idx="0"/>
          </p:cNvCxnSpPr>
          <p:nvPr/>
        </p:nvCxnSpPr>
        <p:spPr bwMode="auto">
          <a:xfrm rot="10800000" flipV="1">
            <a:off x="4350959" y="1680286"/>
            <a:ext cx="634490" cy="286501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7" name="Connecteur en angle 112"/>
          <p:cNvCxnSpPr>
            <a:stCxn id="160" idx="2"/>
            <a:endCxn id="208" idx="1"/>
          </p:cNvCxnSpPr>
          <p:nvPr/>
        </p:nvCxnSpPr>
        <p:spPr bwMode="auto">
          <a:xfrm rot="16200000" flipH="1">
            <a:off x="6625738" y="3070881"/>
            <a:ext cx="675941" cy="26161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9" name="Connecteur en angle 114"/>
          <p:cNvCxnSpPr>
            <a:stCxn id="160" idx="2"/>
            <a:endCxn id="204" idx="1"/>
          </p:cNvCxnSpPr>
          <p:nvPr/>
        </p:nvCxnSpPr>
        <p:spPr bwMode="auto">
          <a:xfrm rot="16200000" flipH="1">
            <a:off x="6751326" y="2945292"/>
            <a:ext cx="424762" cy="26161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8" name="Connecteur en angle 79"/>
          <p:cNvCxnSpPr>
            <a:cxnSpLocks noChangeShapeType="1"/>
            <a:stCxn id="160" idx="2"/>
            <a:endCxn id="338" idx="1"/>
          </p:cNvCxnSpPr>
          <p:nvPr/>
        </p:nvCxnSpPr>
        <p:spPr bwMode="auto">
          <a:xfrm rot="16200000" flipH="1">
            <a:off x="7190299" y="2506320"/>
            <a:ext cx="804369" cy="151916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9" name="Rectangle 85"/>
          <p:cNvSpPr>
            <a:spLocks noChangeArrowheads="1"/>
          </p:cNvSpPr>
          <p:nvPr/>
        </p:nvSpPr>
        <p:spPr bwMode="auto">
          <a:xfrm>
            <a:off x="5048693" y="3396564"/>
            <a:ext cx="764297" cy="1154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750" dirty="0"/>
              <a:t> G.8262.1 </a:t>
            </a:r>
            <a:r>
              <a:rPr lang="en-GB" altLang="fr-FR" sz="750" dirty="0" err="1"/>
              <a:t>eEEC</a:t>
            </a:r>
            <a:endParaRPr lang="en-GB" altLang="fr-FR" sz="750" dirty="0"/>
          </a:p>
        </p:txBody>
      </p:sp>
      <p:cxnSp>
        <p:nvCxnSpPr>
          <p:cNvPr id="192" name="Connecteur en angle 57"/>
          <p:cNvCxnSpPr>
            <a:stCxn id="232" idx="3"/>
            <a:endCxn id="162" idx="1"/>
          </p:cNvCxnSpPr>
          <p:nvPr/>
        </p:nvCxnSpPr>
        <p:spPr bwMode="auto">
          <a:xfrm>
            <a:off x="4787460" y="2030603"/>
            <a:ext cx="256861" cy="123331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4" name="Connecteur en angle 57"/>
          <p:cNvCxnSpPr>
            <a:stCxn id="232" idx="3"/>
            <a:endCxn id="189" idx="1"/>
          </p:cNvCxnSpPr>
          <p:nvPr/>
        </p:nvCxnSpPr>
        <p:spPr bwMode="auto">
          <a:xfrm>
            <a:off x="4787460" y="2030604"/>
            <a:ext cx="261233" cy="142366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5" name="AutoShape 42"/>
          <p:cNvCxnSpPr>
            <a:cxnSpLocks noChangeShapeType="1"/>
            <a:stCxn id="232" idx="3"/>
            <a:endCxn id="120" idx="1"/>
          </p:cNvCxnSpPr>
          <p:nvPr/>
        </p:nvCxnSpPr>
        <p:spPr bwMode="auto">
          <a:xfrm>
            <a:off x="4787460" y="2030604"/>
            <a:ext cx="285343" cy="78742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0" name="AutoShape 42"/>
          <p:cNvCxnSpPr>
            <a:cxnSpLocks noChangeShapeType="1"/>
            <a:endCxn id="190" idx="3"/>
          </p:cNvCxnSpPr>
          <p:nvPr/>
        </p:nvCxnSpPr>
        <p:spPr bwMode="auto">
          <a:xfrm rot="5400000">
            <a:off x="5918808" y="2504208"/>
            <a:ext cx="893361" cy="137211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1" name="AutoShape 42"/>
          <p:cNvCxnSpPr>
            <a:cxnSpLocks noChangeShapeType="1"/>
            <a:stCxn id="232" idx="3"/>
            <a:endCxn id="118" idx="1"/>
          </p:cNvCxnSpPr>
          <p:nvPr/>
        </p:nvCxnSpPr>
        <p:spPr bwMode="auto">
          <a:xfrm>
            <a:off x="4787460" y="2030604"/>
            <a:ext cx="285343" cy="98648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2" name="AutoShape 41"/>
          <p:cNvCxnSpPr>
            <a:cxnSpLocks noChangeShapeType="1"/>
            <a:endCxn id="307" idx="1"/>
          </p:cNvCxnSpPr>
          <p:nvPr/>
        </p:nvCxnSpPr>
        <p:spPr bwMode="auto">
          <a:xfrm rot="16200000" flipH="1">
            <a:off x="6890789" y="2148513"/>
            <a:ext cx="231073" cy="17638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3" name="AutoShape 53"/>
          <p:cNvCxnSpPr>
            <a:cxnSpLocks noChangeShapeType="1"/>
            <a:endCxn id="170" idx="1"/>
          </p:cNvCxnSpPr>
          <p:nvPr/>
        </p:nvCxnSpPr>
        <p:spPr bwMode="auto">
          <a:xfrm>
            <a:off x="6918136" y="2121167"/>
            <a:ext cx="1433931" cy="36137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4" name="Rechteck 203"/>
          <p:cNvSpPr/>
          <p:nvPr/>
        </p:nvSpPr>
        <p:spPr bwMode="auto">
          <a:xfrm>
            <a:off x="7094517" y="3153008"/>
            <a:ext cx="1053712" cy="270949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750"/>
          </a:p>
        </p:txBody>
      </p:sp>
      <p:sp>
        <p:nvSpPr>
          <p:cNvPr id="208" name="Rechteck 207"/>
          <p:cNvSpPr/>
          <p:nvPr/>
        </p:nvSpPr>
        <p:spPr bwMode="auto">
          <a:xfrm>
            <a:off x="7094517" y="3457713"/>
            <a:ext cx="1053712" cy="16389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750"/>
          </a:p>
        </p:txBody>
      </p:sp>
      <p:sp>
        <p:nvSpPr>
          <p:cNvPr id="209" name="Rectangle 111"/>
          <p:cNvSpPr>
            <a:spLocks noChangeArrowheads="1"/>
          </p:cNvSpPr>
          <p:nvPr/>
        </p:nvSpPr>
        <p:spPr bwMode="auto">
          <a:xfrm>
            <a:off x="7094515" y="3486150"/>
            <a:ext cx="1057748" cy="115416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altLang="fr-FR" sz="750" dirty="0"/>
              <a:t>G.8273.3 FTS: T-TC</a:t>
            </a:r>
          </a:p>
        </p:txBody>
      </p:sp>
      <p:sp>
        <p:nvSpPr>
          <p:cNvPr id="210" name="Text Box 21"/>
          <p:cNvSpPr txBox="1">
            <a:spLocks noChangeArrowheads="1"/>
          </p:cNvSpPr>
          <p:nvPr/>
        </p:nvSpPr>
        <p:spPr bwMode="auto">
          <a:xfrm>
            <a:off x="7026213" y="1857080"/>
            <a:ext cx="2402877" cy="2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713" b="1" dirty="0">
                <a:solidFill>
                  <a:srgbClr val="0033CC"/>
                </a:solidFill>
              </a:rPr>
              <a:t>               </a:t>
            </a:r>
            <a:r>
              <a:rPr lang="en-GB" altLang="fr-FR" sz="713" dirty="0">
                <a:solidFill>
                  <a:srgbClr val="0033CC"/>
                </a:solidFill>
              </a:rPr>
              <a:t>FTS                              APTS/PTS</a:t>
            </a:r>
            <a:br>
              <a:rPr lang="en-GB" altLang="fr-FR" sz="713" dirty="0">
                <a:solidFill>
                  <a:srgbClr val="0033CC"/>
                </a:solidFill>
              </a:rPr>
            </a:br>
            <a:r>
              <a:rPr lang="en-GB" altLang="fr-FR" sz="713" dirty="0">
                <a:solidFill>
                  <a:srgbClr val="0033CC"/>
                </a:solidFill>
              </a:rPr>
              <a:t>  (Accuracy level 4/5/6)          (Accuracy level 4)</a:t>
            </a:r>
            <a:endParaRPr lang="en-GB" altLang="fr-FR" sz="713" b="1" dirty="0">
              <a:solidFill>
                <a:srgbClr val="0033CC"/>
              </a:solidFill>
            </a:endParaRPr>
          </a:p>
        </p:txBody>
      </p:sp>
      <p:sp>
        <p:nvSpPr>
          <p:cNvPr id="214" name="Rectangle 194"/>
          <p:cNvSpPr>
            <a:spLocks noChangeArrowheads="1"/>
          </p:cNvSpPr>
          <p:nvPr/>
        </p:nvSpPr>
        <p:spPr bwMode="auto">
          <a:xfrm>
            <a:off x="8352067" y="2160529"/>
            <a:ext cx="984295" cy="2452838"/>
          </a:xfrm>
          <a:prstGeom prst="rect">
            <a:avLst/>
          </a:prstGeom>
          <a:noFill/>
          <a:ln w="15875" algn="ctr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lIns="27000" tIns="0" rIns="2700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fr-FR" altLang="fr-FR" sz="750"/>
          </a:p>
        </p:txBody>
      </p:sp>
      <p:sp>
        <p:nvSpPr>
          <p:cNvPr id="233" name="Rectangle 82"/>
          <p:cNvSpPr>
            <a:spLocks noChangeArrowheads="1"/>
          </p:cNvSpPr>
          <p:nvPr/>
        </p:nvSpPr>
        <p:spPr bwMode="auto">
          <a:xfrm>
            <a:off x="4033479" y="2761628"/>
            <a:ext cx="779858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G.811   PRC</a:t>
            </a:r>
          </a:p>
        </p:txBody>
      </p:sp>
      <p:sp>
        <p:nvSpPr>
          <p:cNvPr id="234" name="Rectangle 82"/>
          <p:cNvSpPr>
            <a:spLocks noChangeArrowheads="1"/>
          </p:cNvSpPr>
          <p:nvPr/>
        </p:nvSpPr>
        <p:spPr bwMode="auto">
          <a:xfrm>
            <a:off x="4033480" y="2961783"/>
            <a:ext cx="779858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G.811.1 </a:t>
            </a:r>
            <a:r>
              <a:rPr lang="en-GB" altLang="fr-FR" sz="750" dirty="0" err="1"/>
              <a:t>ePRC</a:t>
            </a:r>
            <a:endParaRPr lang="en-GB" altLang="fr-FR" sz="750" dirty="0"/>
          </a:p>
        </p:txBody>
      </p:sp>
      <p:cxnSp>
        <p:nvCxnSpPr>
          <p:cNvPr id="236" name="Connecteur en angle 57"/>
          <p:cNvCxnSpPr>
            <a:stCxn id="137" idx="2"/>
            <a:endCxn id="233" idx="1"/>
          </p:cNvCxnSpPr>
          <p:nvPr/>
        </p:nvCxnSpPr>
        <p:spPr bwMode="auto">
          <a:xfrm rot="16200000" flipH="1">
            <a:off x="3627918" y="2413776"/>
            <a:ext cx="728970" cy="82151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7" name="Connecteur en angle 57"/>
          <p:cNvCxnSpPr>
            <a:stCxn id="137" idx="2"/>
            <a:endCxn id="234" idx="1"/>
          </p:cNvCxnSpPr>
          <p:nvPr/>
        </p:nvCxnSpPr>
        <p:spPr bwMode="auto">
          <a:xfrm rot="16200000" flipH="1">
            <a:off x="3527843" y="2513852"/>
            <a:ext cx="929125" cy="8215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8" name="Rectangle 82"/>
          <p:cNvSpPr>
            <a:spLocks noChangeArrowheads="1"/>
          </p:cNvSpPr>
          <p:nvPr/>
        </p:nvSpPr>
        <p:spPr bwMode="auto">
          <a:xfrm>
            <a:off x="4033479" y="3177697"/>
            <a:ext cx="779858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G.812   SSU</a:t>
            </a:r>
          </a:p>
        </p:txBody>
      </p:sp>
      <p:cxnSp>
        <p:nvCxnSpPr>
          <p:cNvPr id="239" name="Connecteur en angle 57"/>
          <p:cNvCxnSpPr>
            <a:stCxn id="137" idx="2"/>
            <a:endCxn id="238" idx="1"/>
          </p:cNvCxnSpPr>
          <p:nvPr/>
        </p:nvCxnSpPr>
        <p:spPr bwMode="auto">
          <a:xfrm rot="16200000" flipH="1">
            <a:off x="3419885" y="2621810"/>
            <a:ext cx="1145039" cy="82151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46" name="Rectangle 82"/>
          <p:cNvSpPr>
            <a:spLocks noChangeArrowheads="1"/>
          </p:cNvSpPr>
          <p:nvPr/>
        </p:nvSpPr>
        <p:spPr bwMode="auto">
          <a:xfrm>
            <a:off x="4033479" y="3379216"/>
            <a:ext cx="779858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G.813   SEC</a:t>
            </a:r>
          </a:p>
        </p:txBody>
      </p:sp>
      <p:cxnSp>
        <p:nvCxnSpPr>
          <p:cNvPr id="247" name="Connecteur en angle 57"/>
          <p:cNvCxnSpPr>
            <a:stCxn id="137" idx="2"/>
            <a:endCxn id="246" idx="1"/>
          </p:cNvCxnSpPr>
          <p:nvPr/>
        </p:nvCxnSpPr>
        <p:spPr bwMode="auto">
          <a:xfrm rot="16200000" flipH="1">
            <a:off x="3319124" y="2722570"/>
            <a:ext cx="1346558" cy="82151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Rectangle 77"/>
          <p:cNvSpPr>
            <a:spLocks noChangeArrowheads="1"/>
          </p:cNvSpPr>
          <p:nvPr/>
        </p:nvSpPr>
        <p:spPr bwMode="auto">
          <a:xfrm>
            <a:off x="7894703" y="2294532"/>
            <a:ext cx="249954" cy="1154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altLang="fr-FR" sz="750" dirty="0"/>
          </a:p>
        </p:txBody>
      </p:sp>
      <p:sp>
        <p:nvSpPr>
          <p:cNvPr id="307" name="Rectangle 81"/>
          <p:cNvSpPr>
            <a:spLocks noChangeArrowheads="1"/>
          </p:cNvSpPr>
          <p:nvPr/>
        </p:nvSpPr>
        <p:spPr bwMode="auto">
          <a:xfrm>
            <a:off x="7094517" y="2294533"/>
            <a:ext cx="800187" cy="115416"/>
          </a:xfrm>
          <a:prstGeom prst="rect">
            <a:avLst/>
          </a:prstGeom>
          <a:solidFill>
            <a:srgbClr val="7DF42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GB" altLang="fr-FR" sz="750" dirty="0"/>
          </a:p>
        </p:txBody>
      </p:sp>
      <p:sp>
        <p:nvSpPr>
          <p:cNvPr id="156" name="Rectangle 77"/>
          <p:cNvSpPr>
            <a:spLocks noChangeArrowheads="1"/>
          </p:cNvSpPr>
          <p:nvPr/>
        </p:nvSpPr>
        <p:spPr bwMode="auto">
          <a:xfrm>
            <a:off x="7094515" y="2291136"/>
            <a:ext cx="1077392" cy="115416"/>
          </a:xfrm>
          <a:prstGeom prst="rect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750" dirty="0"/>
              <a:t> G.8271.1(lev.4/ 5/6)</a:t>
            </a:r>
          </a:p>
        </p:txBody>
      </p:sp>
      <p:sp>
        <p:nvSpPr>
          <p:cNvPr id="221" name="Rechteck 220"/>
          <p:cNvSpPr/>
          <p:nvPr/>
        </p:nvSpPr>
        <p:spPr bwMode="auto">
          <a:xfrm>
            <a:off x="7094517" y="2294535"/>
            <a:ext cx="1053711" cy="15388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750"/>
          </a:p>
        </p:txBody>
      </p:sp>
      <p:sp>
        <p:nvSpPr>
          <p:cNvPr id="333" name="Rectangle 127"/>
          <p:cNvSpPr>
            <a:spLocks noChangeArrowheads="1"/>
          </p:cNvSpPr>
          <p:nvPr/>
        </p:nvSpPr>
        <p:spPr bwMode="auto">
          <a:xfrm>
            <a:off x="5048693" y="3626988"/>
            <a:ext cx="764297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altLang="fr-FR" sz="750" dirty="0"/>
              <a:t> G.8266 T-GM</a:t>
            </a:r>
          </a:p>
        </p:txBody>
      </p:sp>
      <p:sp>
        <p:nvSpPr>
          <p:cNvPr id="232" name="Rechteck 231"/>
          <p:cNvSpPr/>
          <p:nvPr/>
        </p:nvSpPr>
        <p:spPr bwMode="auto">
          <a:xfrm>
            <a:off x="4733453" y="1958595"/>
            <a:ext cx="54006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750"/>
          </a:p>
        </p:txBody>
      </p:sp>
      <p:cxnSp>
        <p:nvCxnSpPr>
          <p:cNvPr id="334" name="Connecteur en angle 57"/>
          <p:cNvCxnSpPr>
            <a:stCxn id="232" idx="3"/>
            <a:endCxn id="333" idx="1"/>
          </p:cNvCxnSpPr>
          <p:nvPr/>
        </p:nvCxnSpPr>
        <p:spPr bwMode="auto">
          <a:xfrm>
            <a:off x="4787460" y="2030604"/>
            <a:ext cx="261233" cy="165409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49" name="Rectangle 64"/>
          <p:cNvSpPr>
            <a:spLocks noChangeArrowheads="1"/>
          </p:cNvSpPr>
          <p:nvPr/>
        </p:nvSpPr>
        <p:spPr bwMode="auto">
          <a:xfrm>
            <a:off x="5050478" y="4382117"/>
            <a:ext cx="756084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G.8265.1</a:t>
            </a:r>
          </a:p>
        </p:txBody>
      </p:sp>
      <p:sp>
        <p:nvSpPr>
          <p:cNvPr id="350" name="Rectangle 65"/>
          <p:cNvSpPr>
            <a:spLocks noChangeArrowheads="1"/>
          </p:cNvSpPr>
          <p:nvPr/>
        </p:nvSpPr>
        <p:spPr bwMode="auto">
          <a:xfrm>
            <a:off x="7248031" y="4382340"/>
            <a:ext cx="818136" cy="115416"/>
          </a:xfrm>
          <a:prstGeom prst="rect">
            <a:avLst/>
          </a:prstGeom>
          <a:solidFill>
            <a:srgbClr val="7DF42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G.8275.1 FTS</a:t>
            </a:r>
          </a:p>
        </p:txBody>
      </p:sp>
      <p:sp>
        <p:nvSpPr>
          <p:cNvPr id="351" name="Text Box 15"/>
          <p:cNvSpPr txBox="1">
            <a:spLocks noChangeArrowheads="1"/>
          </p:cNvSpPr>
          <p:nvPr/>
        </p:nvSpPr>
        <p:spPr bwMode="auto">
          <a:xfrm>
            <a:off x="2758032" y="3862163"/>
            <a:ext cx="918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900" dirty="0"/>
              <a:t>Methods</a:t>
            </a:r>
          </a:p>
          <a:p>
            <a:pPr>
              <a:spcBef>
                <a:spcPts val="0"/>
              </a:spcBef>
            </a:pPr>
            <a:r>
              <a:rPr lang="en-GB" altLang="fr-FR" sz="900" dirty="0"/>
              <a:t>Architecture</a:t>
            </a:r>
          </a:p>
        </p:txBody>
      </p:sp>
      <p:sp>
        <p:nvSpPr>
          <p:cNvPr id="352" name="Text Box 16"/>
          <p:cNvSpPr txBox="1">
            <a:spLocks noChangeArrowheads="1"/>
          </p:cNvSpPr>
          <p:nvPr/>
        </p:nvSpPr>
        <p:spPr bwMode="auto">
          <a:xfrm>
            <a:off x="2801637" y="4350087"/>
            <a:ext cx="109167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900" dirty="0"/>
              <a:t>Profiles (Protocol)</a:t>
            </a:r>
          </a:p>
        </p:txBody>
      </p:sp>
      <p:sp>
        <p:nvSpPr>
          <p:cNvPr id="353" name="Rectangle 84"/>
          <p:cNvSpPr>
            <a:spLocks noChangeArrowheads="1"/>
          </p:cNvSpPr>
          <p:nvPr/>
        </p:nvSpPr>
        <p:spPr bwMode="auto">
          <a:xfrm>
            <a:off x="6608776" y="3923533"/>
            <a:ext cx="417437" cy="115416"/>
          </a:xfrm>
          <a:prstGeom prst="rect">
            <a:avLst/>
          </a:prstGeom>
          <a:solidFill>
            <a:srgbClr val="7DF42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G.8275  </a:t>
            </a:r>
          </a:p>
        </p:txBody>
      </p:sp>
      <p:sp>
        <p:nvSpPr>
          <p:cNvPr id="354" name="Rectangle 87"/>
          <p:cNvSpPr>
            <a:spLocks noChangeArrowheads="1"/>
          </p:cNvSpPr>
          <p:nvPr/>
        </p:nvSpPr>
        <p:spPr bwMode="auto">
          <a:xfrm>
            <a:off x="4033481" y="3910828"/>
            <a:ext cx="756400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G.8264</a:t>
            </a:r>
          </a:p>
        </p:txBody>
      </p:sp>
      <p:sp>
        <p:nvSpPr>
          <p:cNvPr id="355" name="Rectangle 88"/>
          <p:cNvSpPr>
            <a:spLocks noChangeArrowheads="1"/>
          </p:cNvSpPr>
          <p:nvPr/>
        </p:nvSpPr>
        <p:spPr bwMode="auto">
          <a:xfrm>
            <a:off x="4033481" y="4125974"/>
            <a:ext cx="756399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G.8265</a:t>
            </a:r>
          </a:p>
        </p:txBody>
      </p:sp>
      <p:sp>
        <p:nvSpPr>
          <p:cNvPr id="356" name="Rectangle 93"/>
          <p:cNvSpPr>
            <a:spLocks noChangeArrowheads="1"/>
          </p:cNvSpPr>
          <p:nvPr/>
        </p:nvSpPr>
        <p:spPr bwMode="auto">
          <a:xfrm>
            <a:off x="8513391" y="4382116"/>
            <a:ext cx="737324" cy="115416"/>
          </a:xfrm>
          <a:prstGeom prst="rect">
            <a:avLst/>
          </a:prstGeom>
          <a:solidFill>
            <a:srgbClr val="7DF42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G.8275.2 PTS</a:t>
            </a:r>
          </a:p>
        </p:txBody>
      </p:sp>
      <p:cxnSp>
        <p:nvCxnSpPr>
          <p:cNvPr id="357" name="Connecteur en angle 103"/>
          <p:cNvCxnSpPr>
            <a:stCxn id="355" idx="3"/>
            <a:endCxn id="349" idx="1"/>
          </p:cNvCxnSpPr>
          <p:nvPr/>
        </p:nvCxnSpPr>
        <p:spPr bwMode="auto">
          <a:xfrm>
            <a:off x="4789880" y="4183683"/>
            <a:ext cx="260599" cy="25614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58" name="Forme 159"/>
          <p:cNvCxnSpPr>
            <a:cxnSpLocks noChangeShapeType="1"/>
            <a:stCxn id="353" idx="3"/>
            <a:endCxn id="350" idx="1"/>
          </p:cNvCxnSpPr>
          <p:nvPr/>
        </p:nvCxnSpPr>
        <p:spPr bwMode="auto">
          <a:xfrm>
            <a:off x="7026213" y="3981242"/>
            <a:ext cx="221819" cy="45880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59" name="Forme 161"/>
          <p:cNvCxnSpPr>
            <a:cxnSpLocks noChangeShapeType="1"/>
            <a:stCxn id="125" idx="3"/>
            <a:endCxn id="356" idx="1"/>
          </p:cNvCxnSpPr>
          <p:nvPr/>
        </p:nvCxnSpPr>
        <p:spPr bwMode="auto">
          <a:xfrm>
            <a:off x="7025023" y="4000478"/>
            <a:ext cx="1488369" cy="43934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7" name="Rechteck 136"/>
          <p:cNvSpPr>
            <a:spLocks noChangeArrowheads="1"/>
          </p:cNvSpPr>
          <p:nvPr/>
        </p:nvSpPr>
        <p:spPr bwMode="auto">
          <a:xfrm>
            <a:off x="3912038" y="1982120"/>
            <a:ext cx="78581" cy="1082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27000" tIns="0" rIns="2700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750"/>
          </a:p>
        </p:txBody>
      </p:sp>
      <p:cxnSp>
        <p:nvCxnSpPr>
          <p:cNvPr id="364" name="AutoShape 42"/>
          <p:cNvCxnSpPr>
            <a:cxnSpLocks noChangeShapeType="1"/>
            <a:endCxn id="353" idx="1"/>
          </p:cNvCxnSpPr>
          <p:nvPr/>
        </p:nvCxnSpPr>
        <p:spPr bwMode="auto">
          <a:xfrm rot="16200000" flipH="1">
            <a:off x="5633255" y="3005720"/>
            <a:ext cx="1855109" cy="9593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69" name="Connecteur en angle 57"/>
          <p:cNvCxnSpPr>
            <a:stCxn id="137" idx="2"/>
            <a:endCxn id="354" idx="1"/>
          </p:cNvCxnSpPr>
          <p:nvPr/>
        </p:nvCxnSpPr>
        <p:spPr bwMode="auto">
          <a:xfrm rot="16200000" flipH="1">
            <a:off x="3053319" y="2988375"/>
            <a:ext cx="1878170" cy="8215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2" name="Connecteur en angle 57"/>
          <p:cNvCxnSpPr>
            <a:stCxn id="137" idx="2"/>
            <a:endCxn id="355" idx="1"/>
          </p:cNvCxnSpPr>
          <p:nvPr/>
        </p:nvCxnSpPr>
        <p:spPr bwMode="auto">
          <a:xfrm rot="16200000" flipH="1">
            <a:off x="2945746" y="3095948"/>
            <a:ext cx="2093316" cy="8215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7" name="Rectangle 64"/>
          <p:cNvSpPr>
            <a:spLocks noChangeArrowheads="1"/>
          </p:cNvSpPr>
          <p:nvPr/>
        </p:nvSpPr>
        <p:spPr bwMode="auto">
          <a:xfrm>
            <a:off x="3762237" y="5215585"/>
            <a:ext cx="422625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G.703</a:t>
            </a:r>
          </a:p>
        </p:txBody>
      </p:sp>
      <p:sp>
        <p:nvSpPr>
          <p:cNvPr id="378" name="Text Box 16"/>
          <p:cNvSpPr txBox="1">
            <a:spLocks noChangeArrowheads="1"/>
          </p:cNvSpPr>
          <p:nvPr/>
        </p:nvSpPr>
        <p:spPr bwMode="auto">
          <a:xfrm>
            <a:off x="2906795" y="5199453"/>
            <a:ext cx="58832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825" dirty="0"/>
              <a:t>Interfaces</a:t>
            </a:r>
          </a:p>
        </p:txBody>
      </p:sp>
      <p:sp>
        <p:nvSpPr>
          <p:cNvPr id="379" name="Rectangle 81"/>
          <p:cNvSpPr>
            <a:spLocks noChangeArrowheads="1"/>
          </p:cNvSpPr>
          <p:nvPr/>
        </p:nvSpPr>
        <p:spPr bwMode="auto">
          <a:xfrm>
            <a:off x="3769072" y="5458780"/>
            <a:ext cx="945794" cy="1538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750" dirty="0" err="1"/>
              <a:t>G.Suppl.SyncOAM</a:t>
            </a:r>
            <a:endParaRPr lang="en-GB" altLang="fr-FR" sz="750" dirty="0"/>
          </a:p>
        </p:txBody>
      </p:sp>
      <p:sp>
        <p:nvSpPr>
          <p:cNvPr id="380" name="Text Box 16"/>
          <p:cNvSpPr txBox="1">
            <a:spLocks noChangeArrowheads="1"/>
          </p:cNvSpPr>
          <p:nvPr/>
        </p:nvSpPr>
        <p:spPr bwMode="auto">
          <a:xfrm>
            <a:off x="2906031" y="5449256"/>
            <a:ext cx="299787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825" dirty="0"/>
              <a:t>OAM</a:t>
            </a:r>
          </a:p>
        </p:txBody>
      </p:sp>
      <p:sp>
        <p:nvSpPr>
          <p:cNvPr id="382" name="Rectangle 64"/>
          <p:cNvSpPr>
            <a:spLocks noChangeArrowheads="1"/>
          </p:cNvSpPr>
          <p:nvPr/>
        </p:nvSpPr>
        <p:spPr bwMode="auto">
          <a:xfrm>
            <a:off x="6363913" y="5449256"/>
            <a:ext cx="621731" cy="16341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750" dirty="0" err="1"/>
              <a:t>G.Supp.sim</a:t>
            </a:r>
            <a:endParaRPr lang="en-GB" altLang="fr-FR" sz="750" dirty="0"/>
          </a:p>
        </p:txBody>
      </p:sp>
      <p:sp>
        <p:nvSpPr>
          <p:cNvPr id="383" name="Text Box 16"/>
          <p:cNvSpPr txBox="1">
            <a:spLocks noChangeArrowheads="1"/>
          </p:cNvSpPr>
          <p:nvPr/>
        </p:nvSpPr>
        <p:spPr bwMode="auto">
          <a:xfrm>
            <a:off x="5052189" y="5450777"/>
            <a:ext cx="1541661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825" dirty="0"/>
              <a:t>Simulation Background</a:t>
            </a:r>
          </a:p>
        </p:txBody>
      </p:sp>
      <p:sp>
        <p:nvSpPr>
          <p:cNvPr id="384" name="Textfeld 133"/>
          <p:cNvSpPr txBox="1"/>
          <p:nvPr/>
        </p:nvSpPr>
        <p:spPr>
          <a:xfrm>
            <a:off x="6842768" y="5590974"/>
            <a:ext cx="253300" cy="923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27000" tIns="0" rIns="2700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6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25" name="Rechteck 124"/>
          <p:cNvSpPr/>
          <p:nvPr/>
        </p:nvSpPr>
        <p:spPr>
          <a:xfrm>
            <a:off x="6608778" y="3923533"/>
            <a:ext cx="416245" cy="153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 err="1">
              <a:solidFill>
                <a:schemeClr val="tx1"/>
              </a:solidFill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7248035" y="4382340"/>
            <a:ext cx="818135" cy="1538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 err="1">
              <a:solidFill>
                <a:schemeClr val="tx1"/>
              </a:solidFill>
            </a:endParaRPr>
          </a:p>
        </p:txBody>
      </p:sp>
      <p:sp>
        <p:nvSpPr>
          <p:cNvPr id="129" name="Rechteck 128"/>
          <p:cNvSpPr/>
          <p:nvPr/>
        </p:nvSpPr>
        <p:spPr>
          <a:xfrm>
            <a:off x="8518338" y="4382340"/>
            <a:ext cx="729348" cy="153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 err="1">
              <a:solidFill>
                <a:schemeClr val="tx1"/>
              </a:solidFill>
            </a:endParaRPr>
          </a:p>
        </p:txBody>
      </p:sp>
      <p:sp>
        <p:nvSpPr>
          <p:cNvPr id="131" name="Rectangle 77"/>
          <p:cNvSpPr>
            <a:spLocks noChangeArrowheads="1"/>
          </p:cNvSpPr>
          <p:nvPr/>
        </p:nvSpPr>
        <p:spPr bwMode="auto">
          <a:xfrm>
            <a:off x="7996977" y="3156048"/>
            <a:ext cx="147678" cy="1154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altLang="fr-FR" sz="750" dirty="0"/>
          </a:p>
        </p:txBody>
      </p:sp>
      <p:sp>
        <p:nvSpPr>
          <p:cNvPr id="205" name="Rectangle 110"/>
          <p:cNvSpPr>
            <a:spLocks noChangeArrowheads="1"/>
          </p:cNvSpPr>
          <p:nvPr/>
        </p:nvSpPr>
        <p:spPr bwMode="auto">
          <a:xfrm>
            <a:off x="7094516" y="3167474"/>
            <a:ext cx="1057748" cy="205184"/>
          </a:xfrm>
          <a:prstGeom prst="rect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750"/>
              </a:lnSpc>
              <a:spcBef>
                <a:spcPts val="0"/>
              </a:spcBef>
            </a:pPr>
            <a:r>
              <a:rPr lang="fr-FR" altLang="fr-FR" sz="750" dirty="0"/>
              <a:t>G.8273.2    -A/-B/-C</a:t>
            </a:r>
          </a:p>
          <a:p>
            <a:pPr>
              <a:lnSpc>
                <a:spcPts val="750"/>
              </a:lnSpc>
              <a:spcBef>
                <a:spcPts val="0"/>
              </a:spcBef>
            </a:pPr>
            <a:r>
              <a:rPr lang="fr-FR" altLang="fr-FR" sz="750" dirty="0"/>
              <a:t>FTS: T-BC/T-TSC</a:t>
            </a:r>
          </a:p>
        </p:txBody>
      </p:sp>
      <p:sp>
        <p:nvSpPr>
          <p:cNvPr id="133" name="Rechteck 132"/>
          <p:cNvSpPr/>
          <p:nvPr/>
        </p:nvSpPr>
        <p:spPr>
          <a:xfrm>
            <a:off x="7094518" y="3153008"/>
            <a:ext cx="1053710" cy="2709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 err="1">
              <a:solidFill>
                <a:schemeClr val="tx1"/>
              </a:solidFill>
            </a:endParaRPr>
          </a:p>
        </p:txBody>
      </p:sp>
      <p:sp>
        <p:nvSpPr>
          <p:cNvPr id="248" name="Rectangle 80"/>
          <p:cNvSpPr>
            <a:spLocks noChangeArrowheads="1"/>
          </p:cNvSpPr>
          <p:nvPr/>
        </p:nvSpPr>
        <p:spPr bwMode="auto">
          <a:xfrm>
            <a:off x="3912037" y="1966787"/>
            <a:ext cx="877844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G.8261</a:t>
            </a:r>
          </a:p>
        </p:txBody>
      </p:sp>
      <p:sp>
        <p:nvSpPr>
          <p:cNvPr id="249" name="Rectangle 81"/>
          <p:cNvSpPr>
            <a:spLocks noChangeArrowheads="1"/>
          </p:cNvSpPr>
          <p:nvPr/>
        </p:nvSpPr>
        <p:spPr bwMode="auto">
          <a:xfrm>
            <a:off x="6219204" y="1999134"/>
            <a:ext cx="791801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G.8271</a:t>
            </a:r>
          </a:p>
        </p:txBody>
      </p:sp>
      <p:sp>
        <p:nvSpPr>
          <p:cNvPr id="213" name="Rectangle 193"/>
          <p:cNvSpPr>
            <a:spLocks noChangeArrowheads="1"/>
          </p:cNvSpPr>
          <p:nvPr/>
        </p:nvSpPr>
        <p:spPr bwMode="auto">
          <a:xfrm>
            <a:off x="7118196" y="2160529"/>
            <a:ext cx="1053712" cy="2452838"/>
          </a:xfrm>
          <a:prstGeom prst="rect">
            <a:avLst/>
          </a:prstGeom>
          <a:noFill/>
          <a:ln w="15875" algn="ctr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lIns="27000" tIns="0" rIns="2700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fr-FR" altLang="fr-FR" sz="750"/>
          </a:p>
        </p:txBody>
      </p:sp>
      <p:sp>
        <p:nvSpPr>
          <p:cNvPr id="143" name="Rechteck 142"/>
          <p:cNvSpPr/>
          <p:nvPr/>
        </p:nvSpPr>
        <p:spPr bwMode="auto">
          <a:xfrm>
            <a:off x="7094516" y="2942781"/>
            <a:ext cx="1053768" cy="16389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750"/>
          </a:p>
        </p:txBody>
      </p:sp>
      <p:sp>
        <p:nvSpPr>
          <p:cNvPr id="140" name="Rectangle 111"/>
          <p:cNvSpPr>
            <a:spLocks noChangeArrowheads="1"/>
          </p:cNvSpPr>
          <p:nvPr/>
        </p:nvSpPr>
        <p:spPr bwMode="auto">
          <a:xfrm>
            <a:off x="7089043" y="2942778"/>
            <a:ext cx="1096980" cy="1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altLang="fr-FR" sz="750" dirty="0"/>
              <a:t>G.8273.1 T-GM</a:t>
            </a:r>
          </a:p>
        </p:txBody>
      </p:sp>
      <p:cxnSp>
        <p:nvCxnSpPr>
          <p:cNvPr id="144" name="Connecteur en angle 114"/>
          <p:cNvCxnSpPr>
            <a:stCxn id="160" idx="2"/>
            <a:endCxn id="143" idx="1"/>
          </p:cNvCxnSpPr>
          <p:nvPr/>
        </p:nvCxnSpPr>
        <p:spPr bwMode="auto">
          <a:xfrm rot="16200000" flipH="1">
            <a:off x="6883204" y="2813415"/>
            <a:ext cx="161009" cy="26161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4" name="Rectangle 83"/>
          <p:cNvSpPr>
            <a:spLocks noChangeArrowheads="1"/>
          </p:cNvSpPr>
          <p:nvPr/>
        </p:nvSpPr>
        <p:spPr bwMode="auto">
          <a:xfrm>
            <a:off x="8351892" y="3525152"/>
            <a:ext cx="986217" cy="25881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750"/>
              </a:lnSpc>
              <a:spcBef>
                <a:spcPts val="0"/>
              </a:spcBef>
            </a:pPr>
            <a:endParaRPr lang="en-GB" altLang="fr-FR" sz="750" dirty="0"/>
          </a:p>
        </p:txBody>
      </p:sp>
      <p:sp>
        <p:nvSpPr>
          <p:cNvPr id="338" name="Rectangle 83"/>
          <p:cNvSpPr>
            <a:spLocks noChangeArrowheads="1"/>
          </p:cNvSpPr>
          <p:nvPr/>
        </p:nvSpPr>
        <p:spPr bwMode="auto">
          <a:xfrm>
            <a:off x="8352068" y="3538683"/>
            <a:ext cx="991399" cy="2588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750"/>
              </a:lnSpc>
              <a:spcBef>
                <a:spcPts val="0"/>
              </a:spcBef>
            </a:pPr>
            <a:r>
              <a:rPr lang="en-GB" altLang="fr-FR" sz="750" dirty="0"/>
              <a:t>G.8273.4    </a:t>
            </a:r>
          </a:p>
          <a:p>
            <a:pPr>
              <a:lnSpc>
                <a:spcPts val="750"/>
              </a:lnSpc>
              <a:spcBef>
                <a:spcPts val="0"/>
              </a:spcBef>
            </a:pPr>
            <a:r>
              <a:rPr lang="en-GB" altLang="fr-FR" sz="750" dirty="0"/>
              <a:t>APTS: T-BC/T-TSC</a:t>
            </a:r>
          </a:p>
        </p:txBody>
      </p:sp>
      <p:sp>
        <p:nvSpPr>
          <p:cNvPr id="340" name="Textfeld 111"/>
          <p:cNvSpPr txBox="1"/>
          <p:nvPr/>
        </p:nvSpPr>
        <p:spPr>
          <a:xfrm>
            <a:off x="8950907" y="3445010"/>
            <a:ext cx="272536" cy="1038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27000" tIns="0" rIns="2700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675" dirty="0">
                <a:solidFill>
                  <a:schemeClr val="bg1"/>
                </a:solidFill>
              </a:rPr>
              <a:t>2018</a:t>
            </a:r>
          </a:p>
        </p:txBody>
      </p:sp>
      <p:cxnSp>
        <p:nvCxnSpPr>
          <p:cNvPr id="272" name="AutoShape 42"/>
          <p:cNvCxnSpPr>
            <a:cxnSpLocks noChangeShapeType="1"/>
            <a:endCxn id="121" idx="3"/>
          </p:cNvCxnSpPr>
          <p:nvPr/>
        </p:nvCxnSpPr>
        <p:spPr bwMode="auto">
          <a:xfrm rot="5400000">
            <a:off x="6012841" y="2417323"/>
            <a:ext cx="712439" cy="130064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6" name="Textfeld 133"/>
          <p:cNvSpPr txBox="1"/>
          <p:nvPr/>
        </p:nvSpPr>
        <p:spPr>
          <a:xfrm>
            <a:off x="4655004" y="5556979"/>
            <a:ext cx="253300" cy="923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27000" tIns="0" rIns="2700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6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27" name="Rectangle 81"/>
          <p:cNvSpPr>
            <a:spLocks noChangeArrowheads="1"/>
          </p:cNvSpPr>
          <p:nvPr/>
        </p:nvSpPr>
        <p:spPr bwMode="auto">
          <a:xfrm>
            <a:off x="6363913" y="5207469"/>
            <a:ext cx="621731" cy="1538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0" rIns="2700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750" dirty="0"/>
              <a:t>TR GNSS</a:t>
            </a:r>
          </a:p>
        </p:txBody>
      </p:sp>
      <p:sp>
        <p:nvSpPr>
          <p:cNvPr id="136" name="Text Box 16"/>
          <p:cNvSpPr txBox="1">
            <a:spLocks noChangeArrowheads="1"/>
          </p:cNvSpPr>
          <p:nvPr/>
        </p:nvSpPr>
        <p:spPr bwMode="auto">
          <a:xfrm>
            <a:off x="5049530" y="5192081"/>
            <a:ext cx="933311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825" dirty="0"/>
              <a:t>Technical Report</a:t>
            </a:r>
          </a:p>
        </p:txBody>
      </p:sp>
      <p:sp>
        <p:nvSpPr>
          <p:cNvPr id="146" name="Textfeld 133"/>
          <p:cNvSpPr txBox="1"/>
          <p:nvPr/>
        </p:nvSpPr>
        <p:spPr>
          <a:xfrm>
            <a:off x="6849550" y="5292481"/>
            <a:ext cx="253300" cy="923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27000" tIns="0" rIns="2700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6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39" name="Rectangle 87"/>
          <p:cNvSpPr>
            <a:spLocks noChangeArrowheads="1"/>
          </p:cNvSpPr>
          <p:nvPr/>
        </p:nvSpPr>
        <p:spPr bwMode="auto">
          <a:xfrm>
            <a:off x="5063245" y="4956552"/>
            <a:ext cx="471878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G.781</a:t>
            </a:r>
          </a:p>
        </p:txBody>
      </p:sp>
      <p:sp>
        <p:nvSpPr>
          <p:cNvPr id="145" name="Rectangle 87"/>
          <p:cNvSpPr>
            <a:spLocks noChangeArrowheads="1"/>
          </p:cNvSpPr>
          <p:nvPr/>
        </p:nvSpPr>
        <p:spPr bwMode="auto">
          <a:xfrm>
            <a:off x="5591362" y="4959769"/>
            <a:ext cx="471878" cy="115416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G.781.1</a:t>
            </a:r>
          </a:p>
        </p:txBody>
      </p:sp>
      <p:sp>
        <p:nvSpPr>
          <p:cNvPr id="150" name="Text Box 16"/>
          <p:cNvSpPr txBox="1">
            <a:spLocks noChangeArrowheads="1"/>
          </p:cNvSpPr>
          <p:nvPr/>
        </p:nvSpPr>
        <p:spPr bwMode="auto">
          <a:xfrm>
            <a:off x="2924392" y="4950245"/>
            <a:ext cx="186341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825" dirty="0"/>
              <a:t>Synchronization  Layer Functions</a:t>
            </a:r>
          </a:p>
        </p:txBody>
      </p:sp>
      <p:sp>
        <p:nvSpPr>
          <p:cNvPr id="172" name="Rectangle 98"/>
          <p:cNvSpPr>
            <a:spLocks noChangeArrowheads="1"/>
          </p:cNvSpPr>
          <p:nvPr/>
        </p:nvSpPr>
        <p:spPr bwMode="auto">
          <a:xfrm>
            <a:off x="4985449" y="1622578"/>
            <a:ext cx="1560288" cy="115416"/>
          </a:xfrm>
          <a:prstGeom prst="rect">
            <a:avLst/>
          </a:prstGeom>
          <a:solidFill>
            <a:srgbClr val="7DF42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750" dirty="0"/>
              <a:t>G.8260: Definitions, metrics</a:t>
            </a:r>
          </a:p>
        </p:txBody>
      </p:sp>
      <p:sp>
        <p:nvSpPr>
          <p:cNvPr id="187" name="Textfeld 133"/>
          <p:cNvSpPr txBox="1"/>
          <p:nvPr/>
        </p:nvSpPr>
        <p:spPr>
          <a:xfrm>
            <a:off x="6029381" y="4907047"/>
            <a:ext cx="253300" cy="923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27000" tIns="0" rIns="2700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6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25" name="Rectangle 79"/>
          <p:cNvSpPr>
            <a:spLocks noChangeArrowheads="1"/>
          </p:cNvSpPr>
          <p:nvPr/>
        </p:nvSpPr>
        <p:spPr bwMode="auto">
          <a:xfrm>
            <a:off x="5019598" y="1969048"/>
            <a:ext cx="497151" cy="92333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fr-FR" sz="600" dirty="0"/>
              <a:t>included in</a:t>
            </a:r>
          </a:p>
        </p:txBody>
      </p:sp>
      <p:grpSp>
        <p:nvGrpSpPr>
          <p:cNvPr id="184" name="Gruppieren 183"/>
          <p:cNvGrpSpPr/>
          <p:nvPr/>
        </p:nvGrpSpPr>
        <p:grpSpPr>
          <a:xfrm>
            <a:off x="5069887" y="2760319"/>
            <a:ext cx="1237055" cy="355355"/>
            <a:chOff x="3203848" y="1940026"/>
            <a:chExt cx="1649406" cy="355355"/>
          </a:xfrm>
        </p:grpSpPr>
        <p:sp>
          <p:nvSpPr>
            <p:cNvPr id="190" name="Rectangle 82"/>
            <p:cNvSpPr>
              <a:spLocks noChangeArrowheads="1"/>
            </p:cNvSpPr>
            <p:nvPr/>
          </p:nvSpPr>
          <p:spPr bwMode="auto">
            <a:xfrm>
              <a:off x="3203848" y="2141493"/>
              <a:ext cx="1635993" cy="115416"/>
            </a:xfrm>
            <a:prstGeom prst="rect">
              <a:avLst/>
            </a:prstGeom>
            <a:solidFill>
              <a:srgbClr val="7DF42C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27000" tIns="0" rIns="2700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GB" altLang="fr-FR" sz="750" dirty="0">
                <a:solidFill>
                  <a:srgbClr val="C00000"/>
                </a:solidFill>
              </a:endParaRP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698205" y="2141493"/>
              <a:ext cx="152855" cy="153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3207736" y="2141393"/>
              <a:ext cx="1645518" cy="1538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183" name="Gruppieren 182"/>
            <p:cNvGrpSpPr/>
            <p:nvPr/>
          </p:nvGrpSpPr>
          <p:grpSpPr>
            <a:xfrm>
              <a:off x="3203848" y="1940026"/>
              <a:ext cx="1649406" cy="155201"/>
              <a:chOff x="3203848" y="1940026"/>
              <a:chExt cx="1649406" cy="155201"/>
            </a:xfrm>
          </p:grpSpPr>
          <p:sp>
            <p:nvSpPr>
              <p:cNvPr id="159" name="Rectangle 82"/>
              <p:cNvSpPr>
                <a:spLocks noChangeArrowheads="1"/>
              </p:cNvSpPr>
              <p:nvPr/>
            </p:nvSpPr>
            <p:spPr bwMode="auto">
              <a:xfrm>
                <a:off x="3203848" y="1941338"/>
                <a:ext cx="1645518" cy="115416"/>
              </a:xfrm>
              <a:prstGeom prst="rect">
                <a:avLst/>
              </a:prstGeom>
              <a:solidFill>
                <a:srgbClr val="7DF42C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27000" tIns="0" rIns="2700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endParaRPr lang="en-GB" altLang="fr-FR" sz="7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4698206" y="1941339"/>
                <a:ext cx="151160" cy="1538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hteck 120"/>
              <p:cNvSpPr/>
              <p:nvPr/>
            </p:nvSpPr>
            <p:spPr>
              <a:xfrm>
                <a:off x="3203848" y="1941338"/>
                <a:ext cx="1645518" cy="1538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82"/>
              <p:cNvSpPr>
                <a:spLocks noChangeArrowheads="1"/>
              </p:cNvSpPr>
              <p:nvPr/>
            </p:nvSpPr>
            <p:spPr bwMode="auto">
              <a:xfrm>
                <a:off x="3207736" y="1940026"/>
                <a:ext cx="1645518" cy="115416"/>
              </a:xfrm>
              <a:prstGeom prst="rect">
                <a:avLst/>
              </a:prstGeom>
              <a:noFill/>
              <a:ln w="3175" algn="ctr">
                <a:noFill/>
                <a:round/>
                <a:headEnd/>
                <a:tailEnd/>
              </a:ln>
            </p:spPr>
            <p:txBody>
              <a:bodyPr wrap="square" lIns="27000" tIns="0" rIns="2700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GB" altLang="fr-FR" sz="750" dirty="0"/>
                  <a:t>G.8272 PRTC Class A /B</a:t>
                </a:r>
              </a:p>
            </p:txBody>
          </p:sp>
        </p:grpSp>
        <p:sp>
          <p:nvSpPr>
            <p:cNvPr id="118" name="Rectangle 82"/>
            <p:cNvSpPr>
              <a:spLocks noChangeArrowheads="1"/>
            </p:cNvSpPr>
            <p:nvPr/>
          </p:nvSpPr>
          <p:spPr bwMode="auto">
            <a:xfrm>
              <a:off x="3207736" y="2139088"/>
              <a:ext cx="1645518" cy="115416"/>
            </a:xfrm>
            <a:prstGeom prst="rect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wrap="square" lIns="27000" tIns="0" rIns="2700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GB" altLang="fr-FR" sz="750" dirty="0"/>
                <a:t>G.8272.1 </a:t>
              </a:r>
              <a:r>
                <a:rPr lang="en-GB" altLang="fr-FR" sz="750" dirty="0" err="1"/>
                <a:t>ePRTC</a:t>
              </a:r>
              <a:r>
                <a:rPr lang="en-GB" altLang="fr-FR" sz="750" dirty="0"/>
                <a:t>     A /B</a:t>
              </a:r>
            </a:p>
          </p:txBody>
        </p:sp>
      </p:grpSp>
      <p:sp>
        <p:nvSpPr>
          <p:cNvPr id="185" name="Textfeld 180"/>
          <p:cNvSpPr txBox="1"/>
          <p:nvPr/>
        </p:nvSpPr>
        <p:spPr>
          <a:xfrm>
            <a:off x="6182519" y="2639743"/>
            <a:ext cx="233243" cy="1038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675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35" name="Textfeld 180"/>
          <p:cNvSpPr txBox="1"/>
          <p:nvPr/>
        </p:nvSpPr>
        <p:spPr>
          <a:xfrm>
            <a:off x="5811644" y="3402567"/>
            <a:ext cx="233243" cy="1038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675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41" name="Rectangle 71"/>
          <p:cNvSpPr>
            <a:spLocks noChangeArrowheads="1"/>
          </p:cNvSpPr>
          <p:nvPr/>
        </p:nvSpPr>
        <p:spPr bwMode="auto">
          <a:xfrm>
            <a:off x="2822084" y="4799938"/>
            <a:ext cx="4326540" cy="95434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lIns="27000" tIns="0" rIns="2700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fr-FR" sz="2400"/>
          </a:p>
        </p:txBody>
      </p:sp>
      <p:sp>
        <p:nvSpPr>
          <p:cNvPr id="243" name="Text Box 19"/>
          <p:cNvSpPr txBox="1">
            <a:spLocks noChangeArrowheads="1"/>
          </p:cNvSpPr>
          <p:nvPr/>
        </p:nvSpPr>
        <p:spPr bwMode="auto">
          <a:xfrm>
            <a:off x="4063514" y="4699798"/>
            <a:ext cx="1534861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fr-FR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Related recommendations</a:t>
            </a:r>
          </a:p>
        </p:txBody>
      </p:sp>
      <p:sp>
        <p:nvSpPr>
          <p:cNvPr id="244" name="ZoneTexte 56"/>
          <p:cNvSpPr txBox="1">
            <a:spLocks noChangeArrowheads="1"/>
          </p:cNvSpPr>
          <p:nvPr/>
        </p:nvSpPr>
        <p:spPr bwMode="auto">
          <a:xfrm>
            <a:off x="8131801" y="5392988"/>
            <a:ext cx="438227" cy="115416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fr-FR" sz="750" dirty="0"/>
              <a:t>ongoing</a:t>
            </a:r>
          </a:p>
        </p:txBody>
      </p:sp>
      <p:sp>
        <p:nvSpPr>
          <p:cNvPr id="245" name="Rectangle 55"/>
          <p:cNvSpPr>
            <a:spLocks noChangeArrowheads="1"/>
          </p:cNvSpPr>
          <p:nvPr/>
        </p:nvSpPr>
        <p:spPr bwMode="auto">
          <a:xfrm>
            <a:off x="7630389" y="5392988"/>
            <a:ext cx="440696" cy="115416"/>
          </a:xfrm>
          <a:prstGeom prst="rect">
            <a:avLst/>
          </a:prstGeom>
          <a:solidFill>
            <a:srgbClr val="7DF42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fr-FR" sz="750" dirty="0"/>
              <a:t>Agreed</a:t>
            </a:r>
          </a:p>
        </p:txBody>
      </p:sp>
      <p:sp>
        <p:nvSpPr>
          <p:cNvPr id="250" name="Textfeld 109"/>
          <p:cNvSpPr txBox="1"/>
          <p:nvPr/>
        </p:nvSpPr>
        <p:spPr>
          <a:xfrm>
            <a:off x="8637318" y="5392991"/>
            <a:ext cx="706148" cy="118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27000" tIns="27000" rIns="27000" bIns="2700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525"/>
              </a:lnSpc>
              <a:spcBef>
                <a:spcPts val="0"/>
              </a:spcBef>
            </a:pPr>
            <a:r>
              <a:rPr lang="en-US" sz="600" dirty="0">
                <a:solidFill>
                  <a:schemeClr val="bg1"/>
                </a:solidFill>
              </a:rPr>
              <a:t>Planned for </a:t>
            </a:r>
            <a:r>
              <a:rPr lang="en-US" sz="600" dirty="0" err="1">
                <a:solidFill>
                  <a:schemeClr val="bg1"/>
                </a:solidFill>
              </a:rPr>
              <a:t>yyyy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251" name="Rectangle 55"/>
          <p:cNvSpPr>
            <a:spLocks noChangeArrowheads="1"/>
          </p:cNvSpPr>
          <p:nvPr/>
        </p:nvSpPr>
        <p:spPr bwMode="auto">
          <a:xfrm>
            <a:off x="7599060" y="5192080"/>
            <a:ext cx="591287" cy="115416"/>
          </a:xfrm>
          <a:prstGeom prst="rect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square" lIns="27000" tIns="0" rIns="2700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fr-FR" sz="750" dirty="0"/>
              <a:t>Legend:</a:t>
            </a:r>
          </a:p>
        </p:txBody>
      </p:sp>
      <p:sp>
        <p:nvSpPr>
          <p:cNvPr id="252" name="Textfeld 251"/>
          <p:cNvSpPr txBox="1"/>
          <p:nvPr/>
        </p:nvSpPr>
        <p:spPr>
          <a:xfrm>
            <a:off x="7996978" y="5679260"/>
            <a:ext cx="1566454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" dirty="0">
                <a:latin typeface="Arial" pitchFamily="34" charset="0"/>
                <a:cs typeface="Arial" pitchFamily="34" charset="0"/>
              </a:rPr>
              <a:t>Deutsche Telekom , Helmut Imlau, 28.06.2017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68" y="366687"/>
            <a:ext cx="6515100" cy="353588"/>
          </a:xfrm>
        </p:spPr>
        <p:txBody>
          <a:bodyPr/>
          <a:lstStyle/>
          <a:p>
            <a:r>
              <a:rPr lang="en-GB" dirty="0"/>
              <a:t>Structure of ITU-T Sync Requirements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902913" y="2554928"/>
            <a:ext cx="674730" cy="38929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7239001" y="4743452"/>
            <a:ext cx="20780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PRTC-B: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FF0000"/>
                </a:solidFill>
              </a:rPr>
              <a:t>Scheduled for consent Oct 2018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FF0000"/>
                </a:solidFill>
              </a:rPr>
              <a:t>Needs multi-band GNSS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12841" y="2961785"/>
            <a:ext cx="726160" cy="1807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1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3872" y="175826"/>
            <a:ext cx="6629400" cy="685800"/>
          </a:xfrm>
        </p:spPr>
        <p:txBody>
          <a:bodyPr/>
          <a:lstStyle/>
          <a:p>
            <a:pPr algn="ctr"/>
            <a:r>
              <a:rPr lang="en-US" sz="2325" dirty="0"/>
              <a:t>PRTC-B Chronology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09900" y="1585869"/>
            <a:ext cx="2343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FF0000"/>
                </a:solidFill>
                <a:cs typeface="Lucida Sans Unicode" pitchFamily="34" charset="0"/>
              </a:rPr>
              <a:t>December 2016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95650" y="1836258"/>
            <a:ext cx="61150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cs typeface="Lucida Sans Unicode" pitchFamily="34" charset="0"/>
              </a:rPr>
              <a:t>PRTC Class B initiated by a group of operators: Deutsche Telekom, Orange, Austria Telekom, Swisscom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050" dirty="0">
                <a:cs typeface="Lucida Sans Unicode" pitchFamily="34" charset="0"/>
              </a:rPr>
              <a:t>“</a:t>
            </a:r>
            <a:r>
              <a:rPr lang="en-US" sz="1050" dirty="0"/>
              <a:t>The current PRTC specification at G.8272 is technologically based on single-band L1 GNSS receivers”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1050" dirty="0"/>
              <a:t>“It is possible to improve noise performance in locked mode significantly using dual-band L1/L2 receivers.”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 err="1"/>
              <a:t>Microsemi</a:t>
            </a:r>
            <a:endParaRPr lang="en-US" sz="12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1050" dirty="0"/>
              <a:t>“Multiband GNSS receivers can be utilized to actively compensate for ionospheric time delay.”</a:t>
            </a:r>
            <a:endParaRPr lang="en-US" sz="105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009900" y="3357519"/>
            <a:ext cx="5257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FF0000"/>
                </a:solidFill>
                <a:cs typeface="Lucida Sans Unicode" pitchFamily="34" charset="0"/>
              </a:rPr>
              <a:t>March 2017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95650" y="3600452"/>
            <a:ext cx="605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Lucida Sans Unicode" pitchFamily="34" charset="0"/>
              </a:rPr>
              <a:t>Deutsche Telekom, Orange, Austria Telekom, China Mobile initial proposal of PRTC-B performance requirements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09900" y="4114801"/>
            <a:ext cx="5257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FF0000"/>
                </a:solidFill>
                <a:cs typeface="Lucida Sans Unicode" pitchFamily="34" charset="0"/>
              </a:rPr>
              <a:t>June 2017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95650" y="4343402"/>
            <a:ext cx="605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Lucida Sans Unicode" pitchFamily="34" charset="0"/>
              </a:rPr>
              <a:t>Deutsche Telekom, Orange, Austria Telekom, Swisscom, China Mobile, </a:t>
            </a:r>
            <a:r>
              <a:rPr lang="en-US" sz="1200" dirty="0" err="1">
                <a:cs typeface="Lucida Sans Unicode" pitchFamily="34" charset="0"/>
              </a:rPr>
              <a:t>Microsemi</a:t>
            </a:r>
            <a:r>
              <a:rPr lang="en-US" sz="1200" dirty="0">
                <a:cs typeface="Lucida Sans Unicode" pitchFamily="34" charset="0"/>
              </a:rPr>
              <a:t>, ADVA: PRTC-B added to G.8272 draft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09900" y="4857751"/>
            <a:ext cx="5257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FF0000"/>
                </a:solidFill>
                <a:cs typeface="Lucida Sans Unicode" pitchFamily="34" charset="0"/>
              </a:rPr>
              <a:t>September 2017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95650" y="5118186"/>
            <a:ext cx="6057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Lucida Sans Unicode" pitchFamily="34" charset="0"/>
              </a:rPr>
              <a:t>PRTC-B performance requirements added to G.8272 draft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C587A58-2469-4CDB-9E6B-40260FF7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72" y="5708304"/>
            <a:ext cx="6057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Lucida Sans Unicode" pitchFamily="34" charset="0"/>
              </a:rPr>
              <a:t>TODO COMPLETE CHRONOLOGY</a:t>
            </a:r>
          </a:p>
        </p:txBody>
      </p:sp>
    </p:spTree>
    <p:extLst>
      <p:ext uri="{BB962C8B-B14F-4D97-AF65-F5344CB8AC3E}">
        <p14:creationId xmlns:p14="http://schemas.microsoft.com/office/powerpoint/2010/main" val="387598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4401" y="1748947"/>
            <a:ext cx="17573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50" dirty="0">
                <a:solidFill>
                  <a:srgbClr val="FF0000"/>
                </a:solidFill>
                <a:cs typeface="Lucida Sans Unicode" pitchFamily="34" charset="0"/>
              </a:rPr>
              <a:t>Time accuracy: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53026" y="2087002"/>
            <a:ext cx="28289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dirty="0">
                <a:cs typeface="Lucida Sans Unicode" pitchFamily="34" charset="0"/>
              </a:rPr>
              <a:t>&lt;=40ns to UTC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81338" y="2686050"/>
            <a:ext cx="7286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50" dirty="0">
                <a:solidFill>
                  <a:srgbClr val="FF0000"/>
                </a:solidFill>
                <a:cs typeface="Lucida Sans Unicode" pitchFamily="34" charset="0"/>
              </a:rPr>
              <a:t>MTIE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96051" y="2686050"/>
            <a:ext cx="8286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350" dirty="0">
                <a:solidFill>
                  <a:srgbClr val="FF0000"/>
                </a:solidFill>
                <a:cs typeface="Lucida Sans Unicode" pitchFamily="34" charset="0"/>
              </a:rPr>
              <a:t>TDEV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567" y="201712"/>
            <a:ext cx="6629400" cy="685800"/>
          </a:xfrm>
        </p:spPr>
        <p:txBody>
          <a:bodyPr/>
          <a:lstStyle/>
          <a:p>
            <a:r>
              <a:rPr lang="en-US" sz="2325" dirty="0"/>
              <a:t>PRTC-B Draft Performance Requirements</a:t>
            </a: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3086100"/>
            <a:ext cx="3203972" cy="233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028952"/>
            <a:ext cx="3314700" cy="2443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33285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/>
              <a:t>Ionospheric Delay Budget Considerations</a:t>
            </a:r>
            <a:endParaRPr baseline="300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 l="27977" t="22572" r="24289" b="9055"/>
          <a:stretch>
            <a:fillRect/>
          </a:stretch>
        </p:blipFill>
        <p:spPr bwMode="auto">
          <a:xfrm>
            <a:off x="4620493" y="1722295"/>
            <a:ext cx="6047509" cy="35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06292" y="5184450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/>
              <a:t>Bhattacharya S, </a:t>
            </a:r>
            <a:r>
              <a:rPr lang="en-US" sz="1050" dirty="0" err="1"/>
              <a:t>Purohit</a:t>
            </a:r>
            <a:r>
              <a:rPr lang="en-US" sz="1050" dirty="0"/>
              <a:t> P K, </a:t>
            </a:r>
            <a:r>
              <a:rPr lang="en-US" sz="1050" dirty="0" err="1"/>
              <a:t>Gwai</a:t>
            </a:r>
            <a:r>
              <a:rPr lang="en-US" sz="1050" dirty="0"/>
              <a:t> A K, </a:t>
            </a:r>
            <a:r>
              <a:rPr lang="en-US" sz="1050" i="1" dirty="0"/>
              <a:t>“Ionospheric time delay variations in the equatorial anomaly region during low solar activity using GPS”, Indian J Radio Space Phys., Vol. 38,2009, pp. 266-274</a:t>
            </a:r>
          </a:p>
          <a:p>
            <a:r>
              <a:rPr lang="en-US" sz="105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2" y="1722294"/>
            <a:ext cx="34393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GNSS Time Error highly dependent on delay variations through Ionosphere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12 months of delay variation data from study in Bhopal India during solar minimum period (2005)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All graphs scaled to 50ns.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Both Strong Diurnal as well as monthly (seasonal) delay variations are introduced by “Ionospheric Weather”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Other unintentional or intentional sources of spoofing will map to delay variation error as well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For perspective 50ns represents about 30 meters effective change over a 20000 km path from the GNSS satellite.</a:t>
            </a:r>
          </a:p>
          <a:p>
            <a:endParaRPr lang="en-US" sz="14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185448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2189163" y="152455"/>
            <a:ext cx="8915400" cy="685800"/>
          </a:xfrm>
        </p:spPr>
        <p:txBody>
          <a:bodyPr/>
          <a:lstStyle/>
          <a:p>
            <a:r>
              <a:rPr lang="en-US" dirty="0"/>
              <a:t>Ionospheric Scintillation Fading  Considerations</a:t>
            </a:r>
            <a:endParaRPr baseline="300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 l="22305" t="20604" r="29286" b="17339"/>
          <a:stretch>
            <a:fillRect/>
          </a:stretch>
        </p:blipFill>
        <p:spPr bwMode="auto">
          <a:xfrm>
            <a:off x="4299095" y="1729981"/>
            <a:ext cx="5713412" cy="34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360863" y="5111354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dirty="0" err="1"/>
              <a:t>Seo</a:t>
            </a:r>
            <a:r>
              <a:rPr lang="en-US" sz="1050" dirty="0"/>
              <a:t>, </a:t>
            </a:r>
            <a:r>
              <a:rPr lang="en-US" sz="1050" dirty="0" err="1"/>
              <a:t>Jiwon</a:t>
            </a:r>
            <a:r>
              <a:rPr lang="en-US" sz="1050" dirty="0"/>
              <a:t>, Per </a:t>
            </a:r>
            <a:r>
              <a:rPr lang="en-US" sz="1050" dirty="0" err="1"/>
              <a:t>Enge</a:t>
            </a:r>
            <a:r>
              <a:rPr lang="en-US" sz="1050" dirty="0"/>
              <a:t>, J. David, Powell, Todd Walter, and Stanford University. Department of Aeronautics &amp; Astronautics. "Overcoming Ionospheric Scintillation for Worldwide GPS Aviation." </a:t>
            </a:r>
            <a:r>
              <a:rPr lang="en-US" sz="1050" i="1" dirty="0"/>
              <a:t>Overcoming Ionospheric Scintillation for Worldwide GPS Aviation</a:t>
            </a:r>
            <a:r>
              <a:rPr lang="en-US" sz="1050" dirty="0"/>
              <a:t>. </a:t>
            </a:r>
            <a:r>
              <a:rPr lang="en-US" sz="1050" dirty="0" err="1"/>
              <a:t>N.p</a:t>
            </a:r>
            <a:r>
              <a:rPr lang="en-US" sz="1050" dirty="0"/>
              <a:t>., </a:t>
            </a:r>
            <a:r>
              <a:rPr lang="en-US" sz="1050" dirty="0" err="1"/>
              <a:t>n.d</a:t>
            </a:r>
            <a:r>
              <a:rPr lang="en-US" sz="1050" dirty="0"/>
              <a:t>. Web.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4166" y="2034022"/>
            <a:ext cx="31692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/>
              <a:t> Ionospheric Scintillation Fading occurs when under solar transient situations multiple delay paths co-exist through ionosphere.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In example shown the fading was deep 25dB.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Scintillation is a chaotic behavior resulting from “churn in the ionosphere”.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This is not a simple common mode term that generates the same delay effects over a local distribution.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518993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794165" y="152455"/>
            <a:ext cx="8915400" cy="685800"/>
          </a:xfrm>
        </p:spPr>
        <p:txBody>
          <a:bodyPr/>
          <a:lstStyle/>
          <a:p>
            <a:pPr algn="ctr"/>
            <a:r>
              <a:rPr lang="en-US" dirty="0"/>
              <a:t>Ionospheric Space Weather (Does Change) </a:t>
            </a:r>
            <a:endParaRPr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4E191-44DA-4F31-AD6F-EEE8876B9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6" y="1022286"/>
            <a:ext cx="5132259" cy="2691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8411AA-BC18-4714-8BF9-BF47509C9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884" y="3663002"/>
            <a:ext cx="5141168" cy="286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890E6-266A-4F05-9AD4-B0616C3047BB}"/>
              </a:ext>
            </a:extLst>
          </p:cNvPr>
          <p:cNvSpPr txBox="1"/>
          <p:nvPr/>
        </p:nvSpPr>
        <p:spPr>
          <a:xfrm>
            <a:off x="7915469" y="1996554"/>
            <a:ext cx="189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August 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FF9B9-16D5-4009-9966-0927673EED9C}"/>
              </a:ext>
            </a:extLst>
          </p:cNvPr>
          <p:cNvSpPr txBox="1"/>
          <p:nvPr/>
        </p:nvSpPr>
        <p:spPr>
          <a:xfrm>
            <a:off x="2466180" y="4987795"/>
            <a:ext cx="189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October 2018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0B623E-6EC8-48D6-AF90-77821C316651}"/>
              </a:ext>
            </a:extLst>
          </p:cNvPr>
          <p:cNvSpPr/>
          <p:nvPr/>
        </p:nvSpPr>
        <p:spPr>
          <a:xfrm>
            <a:off x="4360294" y="5075853"/>
            <a:ext cx="700008" cy="312052"/>
          </a:xfrm>
          <a:prstGeom prst="rightArrow">
            <a:avLst/>
          </a:prstGeom>
          <a:gradFill flip="none" rotWithShape="1">
            <a:gsLst>
              <a:gs pos="20000">
                <a:srgbClr val="FFDA74"/>
              </a:gs>
              <a:gs pos="90000">
                <a:srgbClr val="ED372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08D12A5-0D1B-4F6E-AFE4-D46D311BDA35}"/>
              </a:ext>
            </a:extLst>
          </p:cNvPr>
          <p:cNvSpPr/>
          <p:nvPr/>
        </p:nvSpPr>
        <p:spPr>
          <a:xfrm rot="10800000">
            <a:off x="7070942" y="2104594"/>
            <a:ext cx="700008" cy="312052"/>
          </a:xfrm>
          <a:prstGeom prst="rightArrow">
            <a:avLst/>
          </a:prstGeom>
          <a:gradFill flip="none" rotWithShape="1">
            <a:gsLst>
              <a:gs pos="20000">
                <a:srgbClr val="FFDA74"/>
              </a:gs>
              <a:gs pos="90000">
                <a:srgbClr val="ED372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721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752600" y="241877"/>
            <a:ext cx="8915400" cy="685800"/>
          </a:xfrm>
        </p:spPr>
        <p:txBody>
          <a:bodyPr/>
          <a:lstStyle/>
          <a:p>
            <a:pPr algn="ctr"/>
            <a:r>
              <a:rPr lang="en-US" dirty="0"/>
              <a:t>L1 Only Receiver 30 Day March 2018 (Increasing Diurnal)</a:t>
            </a:r>
            <a:endParaRPr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589315" y="1352901"/>
            <a:ext cx="2202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Evidence of a Daily Delay Variation that appears to increase over the 30 test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Ionosphere space weather is currently minimal no guarantee this will continue.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Note absolute accuracy requires calibration of all delay components including cable and L-Band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4791F2-6E24-4AC2-BACC-2B97DD72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968" y="3844212"/>
            <a:ext cx="6746032" cy="2573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D516A6-8501-4F16-8F18-80BCAD5FE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68" y="1142282"/>
            <a:ext cx="6746032" cy="27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681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752600" y="241877"/>
            <a:ext cx="8915400" cy="685800"/>
          </a:xfrm>
        </p:spPr>
        <p:txBody>
          <a:bodyPr/>
          <a:lstStyle/>
          <a:p>
            <a:pPr algn="ctr"/>
            <a:r>
              <a:rPr lang="en-US" dirty="0"/>
              <a:t>L1-L2 Receiver 90 Day Baseline</a:t>
            </a:r>
            <a:endParaRPr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589315" y="2429458"/>
            <a:ext cx="220202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Long 90 day Baseline shows excellent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Sub-Nanosecond Performance stability over all observation windows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1212-F5E9-4B82-9484-6B53AEF2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968" y="1102627"/>
            <a:ext cx="6746032" cy="2806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64F5F-42F7-4449-A3DD-C83AFBF75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68" y="3909527"/>
            <a:ext cx="6746032" cy="27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360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heme/theme1.xml><?xml version="1.0" encoding="utf-8"?>
<a:theme xmlns:a="http://schemas.openxmlformats.org/drawingml/2006/main" name="2013">
  <a:themeElements>
    <a:clrScheme name="Microsemi Color Palette 090116">
      <a:dk1>
        <a:srgbClr val="333333"/>
      </a:dk1>
      <a:lt1>
        <a:srgbClr val="FFFFFF"/>
      </a:lt1>
      <a:dk2>
        <a:srgbClr val="CCCCCC"/>
      </a:dk2>
      <a:lt2>
        <a:srgbClr val="999999"/>
      </a:lt2>
      <a:accent1>
        <a:srgbClr val="0C499C"/>
      </a:accent1>
      <a:accent2>
        <a:srgbClr val="54924E"/>
      </a:accent2>
      <a:accent3>
        <a:srgbClr val="702076"/>
      </a:accent3>
      <a:accent4>
        <a:srgbClr val="F98D29"/>
      </a:accent4>
      <a:accent5>
        <a:srgbClr val="009AD3"/>
      </a:accent5>
      <a:accent6>
        <a:srgbClr val="8D4604"/>
      </a:accent6>
      <a:hlink>
        <a:srgbClr val="002F5F"/>
      </a:hlink>
      <a:folHlink>
        <a:srgbClr val="6C27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0000">
              <a:srgbClr val="FFDA74"/>
            </a:gs>
            <a:gs pos="90000">
              <a:srgbClr val="ED3724"/>
            </a:gs>
          </a:gsLst>
          <a:lin ang="0" scaled="1"/>
          <a:tileRect/>
        </a:gra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C9D60AC-FC20-45AD-ACA9-707AE5FAC235}" vid="{A0DC08C3-83E6-4FA3-843E-01E06AD8A1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356762F8AC54AA1A25B7661409940" ma:contentTypeVersion="0" ma:contentTypeDescription="Create a new document." ma:contentTypeScope="" ma:versionID="885b6e0298b003455e8aa60db94be6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E20D29-A8D7-4361-ADBB-88F67B648B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F7C10-EFFF-4A3C-9308-8222FCEA9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CC9AD4-C2AE-480A-ABF1-01050EB7B7D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9566</TotalTime>
  <Words>869</Words>
  <Application>Microsoft Office PowerPoint</Application>
  <PresentationFormat>Widescreen</PresentationFormat>
  <Paragraphs>177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Lucida Grande</vt:lpstr>
      <vt:lpstr>Lucida Sans Unicode</vt:lpstr>
      <vt:lpstr>Tele-GroteskNor</vt:lpstr>
      <vt:lpstr>Times</vt:lpstr>
      <vt:lpstr>Verdana</vt:lpstr>
      <vt:lpstr>Wingdings</vt:lpstr>
      <vt:lpstr>2013</vt:lpstr>
      <vt:lpstr>think-cell Folie</vt:lpstr>
      <vt:lpstr>PRTC Class B - A New PRTC Option for Evolving Time Services Needs</vt:lpstr>
      <vt:lpstr>Structure of ITU-T Sync Requirements</vt:lpstr>
      <vt:lpstr>PRTC-B Chronology</vt:lpstr>
      <vt:lpstr>PRTC-B Draft Performance Requirements</vt:lpstr>
      <vt:lpstr>Ionospheric Delay Budget Considerations</vt:lpstr>
      <vt:lpstr>Ionospheric Scintillation Fading  Considerations</vt:lpstr>
      <vt:lpstr>Ionospheric Space Weather (Does Change) </vt:lpstr>
      <vt:lpstr>L1 Only Receiver 30 Day March 2018 (Increasing Diurnal)</vt:lpstr>
      <vt:lpstr>L1-L2 Receiver 90 Day Baseline</vt:lpstr>
      <vt:lpstr>L1-L2 Receiver Temperature Sensitivity</vt:lpstr>
      <vt:lpstr>PRTC-B TP4100 Multi-Band 18 Day Baseline Test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Spates</dc:creator>
  <cp:lastModifiedBy>George Zampetti</cp:lastModifiedBy>
  <cp:revision>163</cp:revision>
  <dcterms:created xsi:type="dcterms:W3CDTF">2018-06-05T21:41:24Z</dcterms:created>
  <dcterms:modified xsi:type="dcterms:W3CDTF">2018-10-19T05:49:44Z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0x0101007C7356762F8AC54AA1A25B7661409940</vt:lpwstr>
  </property>
</Properties>
</file>